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7" r:id="rId2"/>
    <p:sldMasterId id="2147483716" r:id="rId3"/>
    <p:sldMasterId id="2147483729" r:id="rId4"/>
    <p:sldMasterId id="2147483742" r:id="rId5"/>
    <p:sldMasterId id="2147483758" r:id="rId6"/>
  </p:sldMasterIdLst>
  <p:notesMasterIdLst>
    <p:notesMasterId r:id="rId47"/>
  </p:notesMasterIdLst>
  <p:handoutMasterIdLst>
    <p:handoutMasterId r:id="rId48"/>
  </p:handoutMasterIdLst>
  <p:sldIdLst>
    <p:sldId id="257" r:id="rId7"/>
    <p:sldId id="263" r:id="rId8"/>
    <p:sldId id="679" r:id="rId9"/>
    <p:sldId id="256" r:id="rId10"/>
    <p:sldId id="260" r:id="rId11"/>
    <p:sldId id="261" r:id="rId12"/>
    <p:sldId id="262" r:id="rId13"/>
    <p:sldId id="258" r:id="rId14"/>
    <p:sldId id="268" r:id="rId15"/>
    <p:sldId id="270" r:id="rId16"/>
    <p:sldId id="271" r:id="rId17"/>
    <p:sldId id="272" r:id="rId18"/>
    <p:sldId id="273" r:id="rId19"/>
    <p:sldId id="267" r:id="rId20"/>
    <p:sldId id="591" r:id="rId21"/>
    <p:sldId id="593" r:id="rId22"/>
    <p:sldId id="657" r:id="rId23"/>
    <p:sldId id="658" r:id="rId24"/>
    <p:sldId id="659" r:id="rId25"/>
    <p:sldId id="635" r:id="rId26"/>
    <p:sldId id="636" r:id="rId27"/>
    <p:sldId id="312" r:id="rId28"/>
    <p:sldId id="318" r:id="rId29"/>
    <p:sldId id="637" r:id="rId30"/>
    <p:sldId id="661" r:id="rId31"/>
    <p:sldId id="670" r:id="rId32"/>
    <p:sldId id="669" r:id="rId33"/>
    <p:sldId id="668" r:id="rId34"/>
    <p:sldId id="676" r:id="rId35"/>
    <p:sldId id="673" r:id="rId36"/>
    <p:sldId id="665" r:id="rId37"/>
    <p:sldId id="666" r:id="rId38"/>
    <p:sldId id="674" r:id="rId39"/>
    <p:sldId id="664" r:id="rId40"/>
    <p:sldId id="677" r:id="rId41"/>
    <p:sldId id="678" r:id="rId42"/>
    <p:sldId id="675" r:id="rId43"/>
    <p:sldId id="671" r:id="rId44"/>
    <p:sldId id="265" r:id="rId45"/>
    <p:sldId id="26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F46"/>
    <a:srgbClr val="8519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4694"/>
  </p:normalViewPr>
  <p:slideViewPr>
    <p:cSldViewPr snapToGrid="0">
      <p:cViewPr varScale="1">
        <p:scale>
          <a:sx n="121" d="100"/>
          <a:sy n="121" d="100"/>
        </p:scale>
        <p:origin x="6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CB7176-CE48-663C-FB86-93736DCD2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lgn="ctr"/>
            <a:endParaRPr lang="en-AU" b="1">
              <a:solidFill>
                <a:srgbClr val="FF0000"/>
              </a:solidFill>
              <a:latin typeface="Arial" panose="020B0604020202020204" pitchFamily="34" charset="0"/>
            </a:endParaRPr>
          </a:p>
        </p:txBody>
      </p:sp>
      <p:sp>
        <p:nvSpPr>
          <p:cNvPr id="3" name="Date Placeholder 2">
            <a:extLst>
              <a:ext uri="{FF2B5EF4-FFF2-40B4-BE49-F238E27FC236}">
                <a16:creationId xmlns:a16="http://schemas.microsoft.com/office/drawing/2014/main" id="{3E5247BE-4A23-343C-1D0B-8C91C6CDCF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3AD1F-6EB6-4BDE-847E-525E9D5B347A}" type="datetimeFigureOut">
              <a:rPr lang="en-AU" smtClean="0"/>
              <a:t>12/9/2023</a:t>
            </a:fld>
            <a:endParaRPr lang="en-AU"/>
          </a:p>
        </p:txBody>
      </p:sp>
      <p:sp>
        <p:nvSpPr>
          <p:cNvPr id="4" name="Footer Placeholder 3">
            <a:extLst>
              <a:ext uri="{FF2B5EF4-FFF2-40B4-BE49-F238E27FC236}">
                <a16:creationId xmlns:a16="http://schemas.microsoft.com/office/drawing/2014/main" id="{6CA00242-C983-4049-CF0F-099C7FCE25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lgn="ctr"/>
            <a:endParaRPr lang="en-AU" b="1">
              <a:solidFill>
                <a:srgbClr val="FF0000"/>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8E57D1B6-6A3A-D4D9-98F5-681E3B912F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22B3F1-3C28-4E27-8FF4-60E5F295DA1F}" type="slidenum">
              <a:rPr lang="en-AU" smtClean="0"/>
              <a:t>‹#›</a:t>
            </a:fld>
            <a:endParaRPr lang="en-AU"/>
          </a:p>
        </p:txBody>
      </p:sp>
    </p:spTree>
    <p:extLst>
      <p:ext uri="{BB962C8B-B14F-4D97-AF65-F5344CB8AC3E}">
        <p14:creationId xmlns:p14="http://schemas.microsoft.com/office/powerpoint/2010/main" val="30742839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ctr">
              <a:defRPr sz="1200" b="1" i="0" u="none">
                <a:solidFill>
                  <a:srgbClr val="FF0000"/>
                </a:solidFill>
                <a:latin typeface="Arial" panose="020B0604020202020204" pitchFamily="34"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9FAE3-789F-474F-9334-BAB48B449DAC}" type="datetimeFigureOut">
              <a:rPr lang="en-AU" smtClean="0"/>
              <a:t>12/9/2023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ctr">
              <a:defRPr sz="1200" b="1" i="0" u="none">
                <a:solidFill>
                  <a:srgbClr val="FF0000"/>
                </a:solidFill>
                <a:latin typeface="Arial" panose="020B0604020202020204" pitchFamily="34"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94017-FBB6-45BD-84D5-BCAA667314F4}" type="slidenum">
              <a:rPr lang="en-AU" smtClean="0"/>
              <a:t>‹#›</a:t>
            </a:fld>
            <a:endParaRPr lang="en-AU"/>
          </a:p>
        </p:txBody>
      </p:sp>
    </p:spTree>
    <p:extLst>
      <p:ext uri="{BB962C8B-B14F-4D97-AF65-F5344CB8AC3E}">
        <p14:creationId xmlns:p14="http://schemas.microsoft.com/office/powerpoint/2010/main" val="10318749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image" Target="../media/image30.png"/><Relationship Id="rId4" Type="http://schemas.openxmlformats.org/officeDocument/2006/relationships/hyperlink" Target="https://solidproject.or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pub.dev/packages/rdflib"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pub.dev/packages/solid_encrypt" TargetMode="External"/><Relationship Id="rId5" Type="http://schemas.openxmlformats.org/officeDocument/2006/relationships/hyperlink" Target="https://pub.dev/packages/solid_auth" TargetMode="External"/><Relationship Id="rId4" Type="http://schemas.openxmlformats.org/officeDocument/2006/relationships/hyperlink" Target="https://github.com/CommunitySolidServer/CommunitySolidServe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1</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3105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Outline</a:t>
            </a: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The why and what of Solid Personal </a:t>
            </a:r>
            <a:br>
              <a:rPr lang="en-US" sz="1200" dirty="0"/>
            </a:br>
            <a:r>
              <a:rPr lang="en-US" sz="1200" b="0" strike="noStrike" spc="-1" dirty="0">
                <a:solidFill>
                  <a:schemeClr val="dk1"/>
                </a:solidFill>
                <a:latin typeface="Sofia Pro"/>
              </a:rPr>
              <a:t>Online Datastores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Technology behind Solid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Building pipelines with existing systems</a:t>
            </a:r>
            <a:endParaRPr lang="en-US" sz="1200" b="0" strike="noStrike" spc="-1" dirty="0">
              <a:solidFill>
                <a:srgbClr val="000000"/>
              </a:solidFill>
              <a:latin typeface="Calibri"/>
            </a:endParaRPr>
          </a:p>
          <a:p>
            <a:pPr marL="228600" indent="-228600" defTabSz="914400">
              <a:lnSpc>
                <a:spcPct val="100000"/>
              </a:lnSpc>
              <a:spcBef>
                <a:spcPts val="1199"/>
              </a:spcBef>
              <a:spcAft>
                <a:spcPts val="601"/>
              </a:spcAft>
              <a:buSzPct val="100058"/>
              <a:buBlip>
                <a:blip r:embed="rId3"/>
              </a:buBlip>
            </a:pPr>
            <a:r>
              <a:rPr lang="en-US" sz="1200" b="0" strike="noStrike" spc="-1" dirty="0">
                <a:solidFill>
                  <a:schemeClr val="dk1"/>
                </a:solidFill>
                <a:latin typeface="Sofia Pro"/>
              </a:rPr>
              <a:t>Health project with </a:t>
            </a:r>
            <a:r>
              <a:rPr lang="en-US" sz="1200" b="0" strike="noStrike" spc="-1" dirty="0" err="1">
                <a:solidFill>
                  <a:schemeClr val="dk1"/>
                </a:solidFill>
                <a:latin typeface="Sofia Pro"/>
              </a:rPr>
              <a:t>Yarrabah</a:t>
            </a:r>
            <a:r>
              <a:rPr lang="en-US" sz="1200" b="0" strike="noStrike" spc="-1" dirty="0">
                <a:solidFill>
                  <a:schemeClr val="dk1"/>
                </a:solidFill>
                <a:latin typeface="Sofia Pro"/>
              </a:rPr>
              <a:t> Indigenous community</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Challenges</a:t>
            </a:r>
            <a:endParaRPr lang="en-US" sz="1200" b="0" strike="noStrike" spc="-1" dirty="0">
              <a:solidFill>
                <a:srgbClr val="000000"/>
              </a:solidFill>
              <a:latin typeface="Calibri"/>
            </a:endParaRPr>
          </a:p>
          <a:p>
            <a:endParaRPr lang="en-US" dirty="0"/>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53037C9A-90C4-A979-15C8-CB75B97D85E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44FA7FE-B296-9204-585F-331EF276242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4829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b="0" strike="noStrike" spc="-1" dirty="0">
                <a:solidFill>
                  <a:schemeClr val="dk1"/>
                </a:solidFill>
                <a:latin typeface="Sofia Pro"/>
              </a:rPr>
              <a:t>ata) is a web decentralisation project led </a:t>
            </a:r>
            <a:r>
              <a:rPr lang="en-US" sz="2000" b="0" strike="noStrike" spc="-1" dirty="0">
                <a:solidFill>
                  <a:srgbClr val="000000"/>
                </a:solidFill>
                <a:latin typeface="Calibri"/>
              </a:rPr>
              <a:t>by Sir Tim </a:t>
            </a:r>
            <a:r>
              <a:rPr lang="en-AU" sz="2000" b="0" strike="noStrike" spc="-1" dirty="0">
                <a:solidFill>
                  <a:srgbClr val="202122"/>
                </a:solidFill>
                <a:latin typeface="Arial"/>
              </a:rPr>
              <a:t>Berners-Lee</a:t>
            </a:r>
            <a:r>
              <a:rPr lang="en-AU" sz="2000" b="0" strike="noStrike" spc="-1" dirty="0">
                <a:solidFill>
                  <a:srgbClr val="000000"/>
                </a:solidFill>
                <a:latin typeface="Calibri"/>
              </a:rPr>
              <a:t>. </a:t>
            </a:r>
          </a:p>
          <a:p>
            <a:pPr marL="216000" indent="0">
              <a:lnSpc>
                <a:spcPct val="100000"/>
              </a:lnSpc>
              <a:buNone/>
            </a:pPr>
            <a:r>
              <a:rPr lang="en-US" sz="2000" b="0" strike="noStrike" spc="-1" dirty="0">
                <a:solidFill>
                  <a:srgbClr val="202122"/>
                </a:solidFill>
                <a:latin typeface="Arial"/>
              </a:rPr>
              <a:t>He was motivated by the increasing centralization of data across the internet and conceived the Solid project as a first step to fix it. </a:t>
            </a:r>
          </a:p>
          <a:p>
            <a:pPr marL="216000" indent="0">
              <a:lnSpc>
                <a:spcPct val="100000"/>
              </a:lnSpc>
              <a:buNone/>
            </a:pPr>
            <a:endParaRPr lang="en-US" sz="2000" b="0" strike="noStrike" spc="-1" dirty="0">
              <a:solidFill>
                <a:srgbClr val="202122"/>
              </a:solidFill>
              <a:latin typeface="Arial"/>
            </a:endParaRPr>
          </a:p>
          <a:p>
            <a:pPr marL="216000" indent="0">
              <a:lnSpc>
                <a:spcPct val="100000"/>
              </a:lnSpc>
              <a:buNone/>
            </a:pPr>
            <a:r>
              <a:rPr lang="en-US" sz="2000" b="0" strike="noStrike" spc="-1" dirty="0">
                <a:solidFill>
                  <a:srgbClr val="000000"/>
                </a:solidFill>
                <a:latin typeface="Arial"/>
              </a:rPr>
              <a:t>Solid was first released in 2016, over the last 5 years, with increasing violations of user privacy, Solid has been gaining traction as one of the only technologies with potential to restore control and privacy of data, through governed data sharing across the internet.</a:t>
            </a:r>
            <a:endParaRPr lang="en-US" sz="2000" b="0" strike="noStrike" spc="-1" dirty="0">
              <a:solidFill>
                <a:srgbClr val="202122"/>
              </a:solidFill>
              <a:latin typeface="Arial"/>
            </a:endParaRPr>
          </a:p>
          <a:p>
            <a:pPr marL="216000" indent="0">
              <a:lnSpc>
                <a:spcPct val="100000"/>
              </a:lnSpc>
              <a:buNone/>
            </a:pPr>
            <a:endParaRPr lang="en-US" sz="2000" b="0" strike="noStrike" spc="-1" dirty="0">
              <a:solidFill>
                <a:srgbClr val="202122"/>
              </a:solidFill>
              <a:latin typeface="Arial"/>
            </a:endParaRPr>
          </a:p>
          <a:p>
            <a:pPr marL="228600" indent="-228600" defTabSz="914400">
              <a:lnSpc>
                <a:spcPct val="100000"/>
              </a:lnSpc>
              <a:spcBef>
                <a:spcPts val="1001"/>
              </a:spcBef>
              <a:buSzPct val="100000"/>
              <a:buBlip>
                <a:blip r:embed="rId3"/>
              </a:buBlip>
            </a:pPr>
            <a:r>
              <a:rPr lang="en-AU" sz="1600" b="0" strike="noStrike" spc="-1" dirty="0">
                <a:solidFill>
                  <a:schemeClr val="dk1"/>
                </a:solidFill>
                <a:latin typeface="Sofia Pro"/>
              </a:rPr>
              <a:t>You can find it at (</a:t>
            </a:r>
            <a:r>
              <a:rPr lang="en-AU" sz="1600" b="0" u="sng" strike="noStrike" spc="-1" dirty="0">
                <a:solidFill>
                  <a:schemeClr val="dk1"/>
                </a:solidFill>
                <a:uFillTx/>
                <a:latin typeface="Sofia Pro"/>
                <a:hlinkClick r:id="rId4"/>
              </a:rPr>
              <a:t>https://solidproject.org/</a:t>
            </a:r>
            <a:r>
              <a:rPr lang="en-AU" sz="1600" b="0" strike="noStrike" spc="-1" dirty="0">
                <a:solidFill>
                  <a:schemeClr val="dk1"/>
                </a:solidFill>
                <a:latin typeface="Sofia Pro"/>
              </a:rPr>
              <a:t>)</a:t>
            </a:r>
          </a:p>
          <a:p>
            <a:pPr marL="228600" indent="-228600" defTabSz="914400">
              <a:lnSpc>
                <a:spcPct val="100000"/>
              </a:lnSpc>
              <a:spcBef>
                <a:spcPts val="1001"/>
              </a:spcBef>
              <a:buSzPct val="100000"/>
              <a:buBlip>
                <a:blip r:embed="rId3"/>
              </a:buBlip>
            </a:pPr>
            <a:endParaRPr lang="en-AU" sz="1600" b="0" strike="noStrike" spc="-1" dirty="0">
              <a:solidFill>
                <a:schemeClr val="dk1"/>
              </a:solidFill>
              <a:latin typeface="Sofia Pro"/>
            </a:endParaRPr>
          </a:p>
          <a:p>
            <a:pPr marL="228600" indent="-228600" defTabSz="914400">
              <a:lnSpc>
                <a:spcPct val="100000"/>
              </a:lnSpc>
              <a:spcBef>
                <a:spcPts val="1001"/>
              </a:spcBef>
              <a:buSzPct val="100000"/>
              <a:buBlip>
                <a:blip r:embed="rId3"/>
              </a:buBlip>
            </a:pPr>
            <a:endParaRPr lang="en-US" sz="16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AU" sz="2000" b="0" strike="noStrike" spc="-1" dirty="0">
                <a:solidFill>
                  <a:schemeClr val="dk1"/>
                </a:solidFill>
                <a:latin typeface="Sofia Pro"/>
              </a:rPr>
              <a:t>It contains a specification that lets individuals store their data securely in decentralised data stores called PODs, that can host any type of data</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Sofia Pro"/>
            </a:endParaRPr>
          </a:p>
          <a:p>
            <a:pPr marL="228600" indent="-228600" defTabSz="914400">
              <a:lnSpc>
                <a:spcPts val="2679"/>
              </a:lnSpc>
              <a:spcBef>
                <a:spcPts val="1001"/>
              </a:spcBef>
              <a:buSzPct val="100000"/>
              <a:buBlip>
                <a:blip r:embed="rId3"/>
              </a:buBlip>
            </a:pPr>
            <a:r>
              <a:rPr lang="en-US" sz="2000" b="0" strike="noStrike" spc="-1" dirty="0">
                <a:solidFill>
                  <a:schemeClr val="dk1"/>
                </a:solidFill>
                <a:latin typeface="Sofia Pro"/>
              </a:rPr>
              <a:t>So why SOLID+PODS: Personal Online Datastore (POD) is a place where you can </a:t>
            </a:r>
            <a:r>
              <a:rPr lang="en-US" sz="2000" b="1" strike="noStrike" spc="-1" dirty="0">
                <a:solidFill>
                  <a:schemeClr val="dk1"/>
                </a:solidFill>
                <a:latin typeface="Sofia Pro"/>
              </a:rPr>
              <a:t>store your own personal data and have complete control over that data. </a:t>
            </a:r>
            <a:br>
              <a:rPr lang="en-US" sz="2000" b="0" strike="noStrike" spc="-1" dirty="0">
                <a:solidFill>
                  <a:schemeClr val="dk1"/>
                </a:solidFill>
                <a:latin typeface="Sofia Pro"/>
              </a:rPr>
            </a:br>
            <a:endParaRPr lang="en-US" sz="20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Individual as the first data user</a:t>
            </a:r>
            <a:endParaRPr lang="en-US" sz="2000" b="0" strike="noStrike" spc="-1" dirty="0">
              <a:solidFill>
                <a:schemeClr val="dk1"/>
              </a:solidFill>
              <a:latin typeface="Calibri"/>
            </a:endParaRPr>
          </a:p>
          <a:p>
            <a:pPr marL="685800" marR="0" lvl="1" indent="-228600" algn="l" defTabSz="914400" rtl="0" eaLnBrk="1" fontAlgn="auto" latinLnBrk="0" hangingPunct="1">
              <a:lnSpc>
                <a:spcPct val="100000"/>
              </a:lnSpc>
              <a:spcBef>
                <a:spcPts val="499"/>
              </a:spcBef>
              <a:spcAft>
                <a:spcPts val="0"/>
              </a:spcAft>
              <a:buClr>
                <a:srgbClr val="21120D"/>
              </a:buClr>
              <a:buSzTx/>
              <a:buFont typeface="Wingdings" charset="2"/>
              <a:buChar char=""/>
              <a:tabLst/>
              <a:defRPr/>
            </a:pPr>
            <a:r>
              <a:rPr lang="en-AU" sz="1600" b="0" strike="noStrike" spc="-1" dirty="0">
                <a:solidFill>
                  <a:schemeClr val="dk1"/>
                </a:solidFill>
                <a:latin typeface="Sofia Pro"/>
              </a:rPr>
              <a:t>Individuals can access their data in their POD, location for all their data – financial, health, personal, …</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Individuals are better informed, and are better able to engage</a:t>
            </a:r>
            <a:br>
              <a:rPr lang="en-AU" sz="1600" b="0" strike="noStrike" spc="-1" dirty="0">
                <a:solidFill>
                  <a:schemeClr val="dk1"/>
                </a:solidFill>
                <a:latin typeface="Sofia Pro"/>
              </a:rPr>
            </a:br>
            <a:endParaRPr lang="en-US" sz="16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Not just a datastore – an ecosystem for innovation – as data is stored and controlled separately to enterprise applications</a:t>
            </a:r>
            <a:endParaRPr lang="en-US" sz="20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Through development of open source components and standardised data structures: Entrepreneurs and developers quickly deliver new apps to support new enterprises built on data sharing applications in communities.</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Apps to add innovative value to our personal Administrative Data</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Trusted data stores to improve lives with trusted local apps/agents for my interests</a:t>
            </a:r>
            <a:endParaRPr lang="en-US" sz="1600" b="0" strike="noStrike" spc="-1" dirty="0">
              <a:solidFill>
                <a:schemeClr val="dk1"/>
              </a:solidFill>
              <a:latin typeface="Calibri"/>
            </a:endParaRPr>
          </a:p>
          <a:p>
            <a:pPr marL="1143000" lvl="2" indent="-228600" defTabSz="914400">
              <a:lnSpc>
                <a:spcPct val="100000"/>
              </a:lnSpc>
              <a:spcBef>
                <a:spcPts val="499"/>
              </a:spcBef>
              <a:buClr>
                <a:srgbClr val="21120D"/>
              </a:buClr>
              <a:buFont typeface="Wingdings" charset="2"/>
              <a:buChar char=""/>
            </a:pPr>
            <a:r>
              <a:rPr lang="en-AU" sz="1600" b="0" strike="noStrike" spc="-1" dirty="0" err="1">
                <a:solidFill>
                  <a:schemeClr val="dk1"/>
                </a:solidFill>
                <a:latin typeface="Sofia Pro"/>
              </a:rPr>
              <a:t>Eg</a:t>
            </a:r>
            <a:r>
              <a:rPr lang="en-AU" sz="1600" b="0" strike="noStrike" spc="-1" dirty="0">
                <a:solidFill>
                  <a:schemeClr val="dk1"/>
                </a:solidFill>
                <a:latin typeface="Sofia Pro"/>
              </a:rPr>
              <a:t>: Personal Health Apps supporting individuals and health professionals</a:t>
            </a:r>
            <a:endParaRPr lang="en-US" sz="1600" b="0" strike="noStrike" spc="-1" dirty="0">
              <a:solidFill>
                <a:schemeClr val="dk1"/>
              </a:solidFill>
              <a:latin typeface="Calibri"/>
            </a:endParaRPr>
          </a:p>
          <a:p>
            <a:pPr marL="228600" lvl="0" indent="-228600" defTabSz="914400">
              <a:lnSpc>
                <a:spcPct val="100000"/>
              </a:lnSpc>
              <a:spcBef>
                <a:spcPts val="499"/>
              </a:spcBef>
              <a:buClr>
                <a:srgbClr val="21120D"/>
              </a:buClr>
              <a:buFont typeface="Wingdings" charset="2"/>
              <a:buChar char=""/>
            </a:pPr>
            <a:endParaRPr lang="en-US" sz="1600" b="0" strike="noStrike" spc="-1" dirty="0">
              <a:solidFill>
                <a:schemeClr val="dk1"/>
              </a:solidFill>
              <a:latin typeface="Calibri"/>
            </a:endParaRPr>
          </a:p>
          <a:p>
            <a:pPr marL="0" lvl="0" indent="0" defTabSz="914400">
              <a:lnSpc>
                <a:spcPct val="100000"/>
              </a:lnSpc>
              <a:spcBef>
                <a:spcPts val="499"/>
              </a:spcBef>
              <a:buClr>
                <a:srgbClr val="21120D"/>
              </a:buClr>
              <a:buFont typeface="Wingdings" charset="2"/>
              <a:buNone/>
            </a:pPr>
            <a:r>
              <a:rPr lang="en-US" sz="1600" b="1" strike="noStrike" spc="-1" dirty="0">
                <a:solidFill>
                  <a:schemeClr val="dk1"/>
                </a:solidFill>
                <a:latin typeface="Calibri"/>
              </a:rPr>
              <a:t>Data Structure</a:t>
            </a:r>
            <a:br>
              <a:rPr lang="en-US" sz="1600" b="0" strike="noStrike" spc="-1" dirty="0">
                <a:solidFill>
                  <a:schemeClr val="dk1"/>
                </a:solidFill>
                <a:latin typeface="Calibri"/>
              </a:rPr>
            </a:br>
            <a:endParaRPr lang="en-US" sz="2000" b="0" strike="noStrike" spc="-1" dirty="0">
              <a:solidFill>
                <a:schemeClr val="dk1"/>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Using Resource Description Framework (RDF) </a:t>
            </a:r>
            <a:r>
              <a:rPr lang="en-US" sz="2000" b="0" strike="noStrike" spc="-1" dirty="0" err="1">
                <a:solidFill>
                  <a:schemeClr val="dk1"/>
                </a:solidFill>
                <a:latin typeface="Sofia Pro"/>
              </a:rPr>
              <a:t>serialisation</a:t>
            </a:r>
            <a:r>
              <a:rPr lang="en-US" sz="2000" b="0" strike="noStrike" spc="-1" dirty="0">
                <a:solidFill>
                  <a:schemeClr val="dk1"/>
                </a:solidFill>
                <a:latin typeface="Sofia Pro"/>
              </a:rPr>
              <a:t> called </a:t>
            </a:r>
            <a:r>
              <a:rPr lang="en-US" sz="2000" b="1" strike="noStrike" spc="-1" dirty="0">
                <a:solidFill>
                  <a:schemeClr val="dk1"/>
                </a:solidFill>
                <a:latin typeface="Sofia Pro"/>
              </a:rPr>
              <a:t>Turtle</a:t>
            </a:r>
            <a:r>
              <a:rPr lang="en-US" sz="2000" b="0" strike="noStrike" spc="-1" baseline="30000" dirty="0">
                <a:solidFill>
                  <a:schemeClr val="dk1"/>
                </a:solidFill>
                <a:latin typeface="Sofia Pro"/>
              </a:rPr>
              <a:t>2</a:t>
            </a:r>
            <a:r>
              <a:rPr lang="en-US" sz="2000" b="0" strike="noStrike" spc="-1" dirty="0">
                <a:solidFill>
                  <a:schemeClr val="dk1"/>
                </a:solidFill>
                <a:latin typeface="Sofia Pro"/>
              </a:rPr>
              <a:t> is used to express data in PODs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Turtle file data is represented</a:t>
            </a:r>
            <a:r>
              <a:rPr lang="en-AU" sz="2000" b="0" strike="noStrike" spc="-1" dirty="0">
                <a:solidFill>
                  <a:schemeClr val="dk1"/>
                </a:solidFill>
                <a:latin typeface="Sofia Pro"/>
              </a:rPr>
              <a:t> in semantic triples: i.e. subject, a predicate, and an object, </a:t>
            </a:r>
            <a:r>
              <a:rPr lang="en-AU" sz="2000" b="0" strike="noStrike" spc="-1" dirty="0" err="1">
                <a:solidFill>
                  <a:schemeClr val="dk1"/>
                </a:solidFill>
                <a:latin typeface="Sofia Pro"/>
              </a:rPr>
              <a:t>eg.</a:t>
            </a:r>
            <a:br>
              <a:rPr lang="en-US" sz="2000" b="0" strike="noStrike" spc="-1" dirty="0">
                <a:solidFill>
                  <a:schemeClr val="dk1"/>
                </a:solidFill>
                <a:latin typeface="Calibri"/>
              </a:rPr>
            </a:br>
            <a:r>
              <a:rPr lang="en-US" sz="2000" b="0" strike="noStrike" spc="-1" dirty="0">
                <a:solidFill>
                  <a:schemeClr val="dk1"/>
                </a:solidFill>
                <a:latin typeface="Calibri"/>
              </a:rPr>
              <a:t>&lt;Bob&gt; &lt;birthday&gt; &lt;1988/02/16&gt;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&lt;Bob&gt; &lt;married to&gt; &lt;Alice&gt;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&lt;Alice&gt; &lt;is from&gt; &lt;Japan&gt;</a:t>
            </a:r>
          </a:p>
          <a:p>
            <a:pPr marL="216000" indent="0">
              <a:lnSpc>
                <a:spcPct val="100000"/>
              </a:lnSpc>
              <a:buNone/>
            </a:pPr>
            <a:endParaRPr lang="en-AU" sz="2000" b="0" strike="noStrike" spc="-1" dirty="0">
              <a:solidFill>
                <a:srgbClr val="000000"/>
              </a:solidFill>
              <a:latin typeface="Calibri"/>
            </a:endParaRPr>
          </a:p>
          <a:p>
            <a:pPr marL="216000" indent="0">
              <a:lnSpc>
                <a:spcPct val="100000"/>
              </a:lnSpc>
              <a:buNone/>
            </a:pPr>
            <a:r>
              <a:rPr lang="en-AU" sz="2000" b="1" strike="noStrike" spc="-1" dirty="0">
                <a:solidFill>
                  <a:srgbClr val="000000"/>
                </a:solidFill>
                <a:latin typeface="Calibri"/>
              </a:rPr>
              <a:t>Data sharing</a:t>
            </a:r>
            <a:br>
              <a:rPr lang="en-AU" sz="2000" b="0" strike="noStrike" spc="-1" dirty="0">
                <a:solidFill>
                  <a:srgbClr val="000000"/>
                </a:solidFill>
                <a:latin typeface="Calibri"/>
              </a:rPr>
            </a:br>
            <a:endParaRPr lang="en-AU" sz="2000" b="0" strike="noStrike" spc="-1" dirty="0">
              <a:solidFill>
                <a:srgbClr val="000000"/>
              </a:solidFill>
              <a:latin typeface="Calibri"/>
            </a:endParaRPr>
          </a:p>
          <a:p>
            <a:pPr marL="216000" indent="0">
              <a:lnSpc>
                <a:spcPct val="100000"/>
              </a:lnSpc>
              <a:buNone/>
            </a:pPr>
            <a:r>
              <a:rPr lang="en-AU" sz="2000" b="0" strike="noStrike" spc="-1" dirty="0">
                <a:solidFill>
                  <a:srgbClr val="000000"/>
                </a:solidFill>
                <a:latin typeface="Calibri"/>
              </a:rPr>
              <a:t>Files and pods are identified by the unique URI of the resource. </a:t>
            </a:r>
            <a:r>
              <a:rPr lang="en-US" sz="2000" b="0" strike="noStrike" spc="-1" dirty="0">
                <a:solidFill>
                  <a:schemeClr val="dk1"/>
                </a:solidFill>
                <a:latin typeface="Sofia Pro"/>
              </a:rPr>
              <a:t>Each entity has a </a:t>
            </a:r>
            <a:r>
              <a:rPr lang="en-US" sz="2000" b="0" strike="noStrike" spc="-1" dirty="0" err="1">
                <a:solidFill>
                  <a:schemeClr val="dk1"/>
                </a:solidFill>
                <a:latin typeface="Sofia Pro"/>
              </a:rPr>
              <a:t>WebID</a:t>
            </a:r>
            <a:r>
              <a:rPr lang="en-US" sz="2000" b="0" strike="noStrike" spc="-1" dirty="0">
                <a:solidFill>
                  <a:schemeClr val="dk1"/>
                </a:solidFill>
                <a:latin typeface="Sofia Pro"/>
              </a:rPr>
              <a:t> - </a:t>
            </a:r>
            <a:r>
              <a:rPr lang="en-AU" sz="2000" b="0" strike="noStrike" spc="-1" dirty="0">
                <a:solidFill>
                  <a:schemeClr val="dk1"/>
                </a:solidFill>
                <a:latin typeface="Sofia Pro"/>
              </a:rPr>
              <a:t>An HTTP URI to identify  person or organisation, uniquely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indent="-228600" defTabSz="914400">
              <a:lnSpc>
                <a:spcPct val="100000"/>
              </a:lnSpc>
              <a:spcBef>
                <a:spcPts val="1001"/>
              </a:spcBef>
              <a:buSzPct val="100112"/>
              <a:buBlip>
                <a:blip r:embed="rId5"/>
              </a:buBlip>
            </a:pPr>
            <a:r>
              <a:rPr lang="en-US" sz="2000" b="1" strike="noStrike" spc="-1" dirty="0">
                <a:solidFill>
                  <a:schemeClr val="dk1"/>
                </a:solidFill>
                <a:latin typeface="Sofia Pro"/>
              </a:rPr>
              <a:t>Authentication:</a:t>
            </a:r>
            <a:r>
              <a:rPr lang="en-US" sz="2000" b="0" strike="noStrike" spc="-1" dirty="0">
                <a:solidFill>
                  <a:schemeClr val="dk1"/>
                </a:solidFill>
                <a:latin typeface="Sofia Pro"/>
              </a:rPr>
              <a:t> OpenID Connect Solid server is used to </a:t>
            </a:r>
            <a:r>
              <a:rPr lang="en-AU" sz="2000" b="0" strike="noStrike" spc="-1" dirty="0">
                <a:solidFill>
                  <a:schemeClr val="dk1"/>
                </a:solidFill>
                <a:latin typeface="Sofia Pro"/>
              </a:rPr>
              <a:t>verify the identity of data requesting parties and end users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5"/>
              </a:buBlip>
              <a:tabLst/>
              <a:defRPr/>
            </a:pPr>
            <a:r>
              <a:rPr lang="en-AU" sz="2000" b="1" strike="noStrike" spc="-1" dirty="0">
                <a:solidFill>
                  <a:schemeClr val="dk1"/>
                </a:solidFill>
                <a:latin typeface="Sofia Pro"/>
              </a:rPr>
              <a:t>Authorisation</a:t>
            </a:r>
            <a:r>
              <a:rPr lang="en-AU" sz="2000" b="1" strike="noStrike" spc="-1" dirty="0">
                <a:solidFill>
                  <a:srgbClr val="000000"/>
                </a:solidFill>
                <a:latin typeface="Calibri"/>
              </a:rPr>
              <a:t>:</a:t>
            </a:r>
            <a:r>
              <a:rPr lang="en-AU" sz="2000" b="0" strike="noStrike" spc="-1" dirty="0">
                <a:solidFill>
                  <a:srgbClr val="000000"/>
                </a:solidFill>
                <a:latin typeface="Calibri"/>
              </a:rPr>
              <a:t> identified users </a:t>
            </a:r>
            <a:r>
              <a:rPr lang="en-US" sz="2000" b="0" strike="noStrike" spc="-1" dirty="0">
                <a:solidFill>
                  <a:srgbClr val="000000"/>
                </a:solidFill>
                <a:latin typeface="Calibri"/>
              </a:rPr>
              <a:t>can be authorized various  forms  of  access  to  resources via </a:t>
            </a:r>
            <a:r>
              <a:rPr lang="en-US" sz="2000" b="0" strike="noStrike" spc="-1" dirty="0" err="1">
                <a:solidFill>
                  <a:srgbClr val="000000"/>
                </a:solidFill>
                <a:latin typeface="Calibri"/>
              </a:rPr>
              <a:t>WebAccessControl</a:t>
            </a:r>
            <a:r>
              <a:rPr lang="en-US" sz="2000" b="0" strike="noStrike" spc="-1" dirty="0">
                <a:solidFill>
                  <a:srgbClr val="000000"/>
                </a:solidFill>
                <a:latin typeface="Calibri"/>
              </a:rPr>
              <a:t> (WAC)</a:t>
            </a:r>
            <a:r>
              <a:rPr lang="en-US" sz="2000" b="0" strike="noStrike" spc="-1" baseline="30000" dirty="0">
                <a:solidFill>
                  <a:srgbClr val="000000"/>
                </a:solidFill>
                <a:latin typeface="Calibri"/>
              </a:rPr>
              <a:t>1 </a:t>
            </a:r>
            <a:r>
              <a:rPr lang="en-US" sz="2000" b="0" strike="noStrike" spc="-1" dirty="0">
                <a:solidFill>
                  <a:srgbClr val="000000"/>
                </a:solidFill>
                <a:latin typeface="Calibri"/>
              </a:rPr>
              <a:t>ontology</a:t>
            </a:r>
            <a:br>
              <a:rPr lang="en-US" sz="2000" b="0" strike="noStrike" spc="-1" dirty="0">
                <a:solidFill>
                  <a:srgbClr val="000000"/>
                </a:solidFill>
                <a:latin typeface="Calibri"/>
              </a:rPr>
            </a:b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Where access to resources can be granted and revoked at anytime by the data owner</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Transparent metadata (logs) can be used for records and terms of access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Access Control Lists (ACLs)</a:t>
            </a:r>
            <a:r>
              <a:rPr lang="en-AU" sz="2000" b="0" strike="noStrike" spc="-1" baseline="30000" dirty="0">
                <a:solidFill>
                  <a:schemeClr val="dk1"/>
                </a:solidFill>
                <a:latin typeface="Sofia Pro"/>
              </a:rPr>
              <a:t>2</a:t>
            </a:r>
            <a:r>
              <a:rPr lang="en-AU" sz="2000" b="0" strike="noStrike" spc="-1" dirty="0">
                <a:solidFill>
                  <a:schemeClr val="dk1"/>
                </a:solidFill>
                <a:latin typeface="Sofia Pro"/>
              </a:rPr>
              <a:t> are used to define access controls granted to users</a:t>
            </a:r>
          </a:p>
          <a:p>
            <a:pPr marL="228600" indent="-228600" defTabSz="914400">
              <a:lnSpc>
                <a:spcPct val="100000"/>
              </a:lnSpc>
              <a:spcBef>
                <a:spcPts val="1001"/>
              </a:spcBef>
              <a:buSzPct val="100112"/>
              <a:buBlip>
                <a:blip r:embed="rId5"/>
              </a:buBlip>
            </a:pPr>
            <a:endParaRPr lang="en-AU" sz="2000" b="0" strike="noStrike" spc="-1" dirty="0">
              <a:solidFill>
                <a:srgbClr val="000000"/>
              </a:solidFill>
              <a:latin typeface="Calibri"/>
            </a:endParaRPr>
          </a:p>
        </p:txBody>
      </p:sp>
      <p:sp>
        <p:nvSpPr>
          <p:cNvPr id="452"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A3A1251-1A1D-4799-A8CD-AC284EF9063F}"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2B0B5BEA-F6A1-D05A-B469-A7BAE4E3616B}"/>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11A2A248-537F-831F-41B4-B0AA7A5ABE31}"/>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defTabSz="914400">
              <a:lnSpc>
                <a:spcPct val="100000"/>
              </a:lnSpc>
              <a:spcBef>
                <a:spcPts val="1001"/>
              </a:spcBef>
              <a:buSzPct val="100112"/>
              <a:buBlip>
                <a:blip r:embed="rId3"/>
              </a:buBlip>
            </a:pPr>
            <a:r>
              <a:rPr lang="en-AU" sz="2000" b="1" strike="noStrike" spc="-1" dirty="0">
                <a:solidFill>
                  <a:srgbClr val="000000"/>
                </a:solidFill>
                <a:latin typeface="Calibri"/>
              </a:rPr>
              <a:t>Today, developers can develop applications on PODs</a:t>
            </a:r>
          </a:p>
          <a:p>
            <a:pPr marL="228600" indent="-228600" defTabSz="914400">
              <a:lnSpc>
                <a:spcPct val="100000"/>
              </a:lnSpc>
              <a:spcBef>
                <a:spcPts val="1001"/>
              </a:spcBef>
              <a:buSzPct val="100112"/>
              <a:buBlip>
                <a:blip r:embed="rId3"/>
              </a:buBlip>
            </a:pPr>
            <a:endParaRPr lang="en-AU" sz="2000" b="1" strike="noStrike" spc="-1" dirty="0">
              <a:solidFill>
                <a:srgbClr val="000000"/>
              </a:solidFill>
              <a:latin typeface="Calibri"/>
            </a:endParaRPr>
          </a:p>
          <a:p>
            <a:pPr marL="342900" marR="0" lvl="0" indent="-342900" algn="l" defTabSz="914400" rtl="0" eaLnBrk="1" fontAlgn="auto" latinLnBrk="0" hangingPunct="1">
              <a:lnSpc>
                <a:spcPct val="100000"/>
              </a:lnSpc>
              <a:spcBef>
                <a:spcPts val="1001"/>
              </a:spcBef>
              <a:spcAft>
                <a:spcPts val="0"/>
              </a:spcAft>
              <a:buClrTx/>
              <a:buSzPct val="100112"/>
              <a:buFont typeface="+mj-lt"/>
              <a:buAutoNum type="arabicPeriod"/>
              <a:tabLst/>
              <a:defRPr/>
            </a:pPr>
            <a:r>
              <a:rPr lang="en-AU" sz="1800" b="0" strike="noStrike" spc="-1" dirty="0">
                <a:solidFill>
                  <a:schemeClr val="dk1"/>
                </a:solidFill>
                <a:uFillTx/>
                <a:latin typeface="Sofia Pro"/>
              </a:rPr>
              <a:t>Community Solid Server </a:t>
            </a:r>
            <a:r>
              <a:rPr lang="en-US" sz="1800" u="sng" spc="-1" dirty="0">
                <a:solidFill>
                  <a:schemeClr val="dk1"/>
                </a:solidFill>
                <a:latin typeface="Sofia Pro"/>
                <a:hlinkClick r:id="rId4"/>
              </a:rPr>
              <a:t>https://github.com/CommunitySolidServer/CommunitySolidServer/</a:t>
            </a:r>
            <a:r>
              <a:rPr lang="en-US" sz="1800" spc="-1" dirty="0">
                <a:solidFill>
                  <a:schemeClr val="dk1"/>
                </a:solidFill>
                <a:latin typeface="Sofia Pro"/>
              </a:rPr>
              <a:t>) which has many features of the enterprise solid server (developed by </a:t>
            </a:r>
            <a:r>
              <a:rPr lang="en-US" sz="1800" spc="-1" dirty="0" err="1">
                <a:solidFill>
                  <a:schemeClr val="dk1"/>
                </a:solidFill>
                <a:latin typeface="Sofia Pro"/>
              </a:rPr>
              <a:t>Inrupt</a:t>
            </a:r>
            <a:r>
              <a:rPr lang="en-US" sz="1800" spc="-1" dirty="0">
                <a:solidFill>
                  <a:schemeClr val="dk1"/>
                </a:solidFill>
                <a:latin typeface="Sofia Pro"/>
              </a:rPr>
              <a:t>)</a:t>
            </a:r>
            <a:br>
              <a:rPr lang="en-US" sz="1800" spc="-1" dirty="0">
                <a:solidFill>
                  <a:schemeClr val="dk1"/>
                </a:solidFill>
                <a:latin typeface="Sofia Pro"/>
              </a:rPr>
            </a:br>
            <a:endParaRPr lang="en-US" sz="1800" b="0" strike="noStrike" spc="-1" dirty="0">
              <a:solidFill>
                <a:schemeClr val="dk1"/>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solid-auth Solid-OIDC to authenticate  (</a:t>
            </a:r>
            <a:r>
              <a:rPr lang="en-AU" sz="1800" b="0" u="sng" strike="noStrike" spc="-1" dirty="0">
                <a:solidFill>
                  <a:schemeClr val="dk1"/>
                </a:solidFill>
                <a:uFillTx/>
                <a:latin typeface="Sofia Pro"/>
                <a:hlinkClick r:id="rId5"/>
              </a:rPr>
              <a:t>https://pub.dev/packages/solid_auth</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Solid-OIDC flow which can be used to authenticate a client application to a Solid POD. Solid OIDC is built on top of OpenID Connect 1.0.</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solid-encrypt- encrypting turtle files on PODs (</a:t>
            </a:r>
            <a:r>
              <a:rPr lang="en-AU" sz="1800" b="0" u="sng" strike="noStrike" spc="-1" dirty="0">
                <a:solidFill>
                  <a:schemeClr val="dk1"/>
                </a:solidFill>
                <a:uFillTx/>
                <a:latin typeface="Sofia Pro"/>
                <a:hlinkClick r:id="rId6"/>
              </a:rPr>
              <a:t>https://pub.dev/packages/solid_encrypt</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data encryption which can be used to encrypt the content in turtle files stored in a Solid POD.</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err="1">
                <a:solidFill>
                  <a:schemeClr val="dk1"/>
                </a:solidFill>
                <a:latin typeface="Sofia Pro"/>
              </a:rPr>
              <a:t>rdflib</a:t>
            </a:r>
            <a:r>
              <a:rPr lang="en-AU" sz="1800" b="0" strike="noStrike" spc="-1" dirty="0">
                <a:solidFill>
                  <a:schemeClr val="dk1"/>
                </a:solidFill>
                <a:latin typeface="Sofia Pro"/>
              </a:rPr>
              <a:t> – working with RDF turtle files in dart (</a:t>
            </a:r>
            <a:r>
              <a:rPr lang="en-AU" sz="1800" b="0" u="sng" strike="noStrike" spc="-1" dirty="0">
                <a:solidFill>
                  <a:schemeClr val="dk1"/>
                </a:solidFill>
                <a:uFillTx/>
                <a:latin typeface="Sofia Pro"/>
                <a:hlinkClick r:id="rId7"/>
              </a:rPr>
              <a:t>https://pub.dev/packages/rdflib</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A dart package for working with RDF. Features include find and create triple instances, create a graph to store triples, export graph to </a:t>
            </a:r>
            <a:r>
              <a:rPr lang="en-AU" sz="1600" b="0" strike="noStrike" spc="-1" dirty="0" err="1">
                <a:solidFill>
                  <a:schemeClr val="dk1"/>
                </a:solidFill>
                <a:latin typeface="Sofia Pro"/>
              </a:rPr>
              <a:t>ttl</a:t>
            </a:r>
            <a:r>
              <a:rPr lang="en-AU" sz="1600" b="0" strike="noStrike" spc="-1" dirty="0">
                <a:solidFill>
                  <a:schemeClr val="dk1"/>
                </a:solidFill>
                <a:latin typeface="Sofia Pro"/>
              </a:rPr>
              <a:t>, etc.</a:t>
            </a:r>
            <a:endParaRPr lang="en-AU" sz="16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r>
              <a:rPr lang="en-AU" sz="2000" b="1" strike="noStrike" spc="-1" dirty="0">
                <a:solidFill>
                  <a:srgbClr val="000000"/>
                </a:solidFill>
                <a:latin typeface="Calibri"/>
              </a:rPr>
              <a:t>Communities, collaborations, and private enterprises can develop PODs based data infrastructure</a:t>
            </a:r>
            <a:br>
              <a:rPr lang="en-AU" sz="2000" b="1" strike="noStrike" spc="-1" dirty="0">
                <a:solidFill>
                  <a:srgbClr val="000000"/>
                </a:solidFill>
                <a:latin typeface="Calibri"/>
              </a:rPr>
            </a:br>
            <a:br>
              <a:rPr lang="en-AU" sz="2000" b="1" strike="noStrike" spc="-1" dirty="0">
                <a:solidFill>
                  <a:srgbClr val="000000"/>
                </a:solidFill>
                <a:latin typeface="Calibri"/>
              </a:rPr>
            </a:br>
            <a:r>
              <a:rPr lang="en-AU" sz="2000" b="0" strike="noStrike" spc="-1" dirty="0">
                <a:solidFill>
                  <a:srgbClr val="000000"/>
                </a:solidFill>
                <a:latin typeface="Calibri"/>
              </a:rPr>
              <a:t>There’s a needs for data communities and the public to get involved in data standards and access control policies development</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To participate in trials using PODs based software. Currently we have 2 trials in development: </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1. Developing Indigenous led data access control policies for data infrastructure and applications in an Indigenous community for PODs based software to support patients with chronic disease, and support Indigenous community leaders to collect evidence and act on social determinants. At the end of the trial, multiple community groups could have PODs based apps. This would allow patients to have their attendance at cultural, recreational, training and leadership activities shared to their POD.</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r>
              <a:rPr lang="en-AU" sz="2000" b="0" strike="noStrike" spc="-1" dirty="0">
                <a:solidFill>
                  <a:srgbClr val="000000"/>
                </a:solidFill>
                <a:latin typeface="Calibri"/>
              </a:rPr>
              <a:t>2. A 5 year medical clinical trial developing personalised treatment of patients with depression using non-invasive low cost brain stimulation therapy that patients will be able to use in their homes, featuring dynamic consent and patient ownership of their medical data, allowing them to change their consent or more easily participate in other studies.</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indent="0">
              <a:buNone/>
            </a:pPr>
            <a:r>
              <a:rPr lang="en-AU" sz="2000" b="1" strike="noStrike" spc="-1" dirty="0">
                <a:solidFill>
                  <a:srgbClr val="000000"/>
                </a:solidFill>
                <a:latin typeface="Calibri"/>
              </a:rPr>
              <a:t>Optional: Challenges and Opportunities</a:t>
            </a:r>
            <a:br>
              <a:rPr lang="en-AU" sz="2000" b="1" strike="noStrike" spc="-1" dirty="0">
                <a:solidFill>
                  <a:srgbClr val="000000"/>
                </a:solidFill>
                <a:latin typeface="Calibri"/>
              </a:rPr>
            </a:br>
            <a:br>
              <a:rPr lang="en-AU" sz="2000" b="0" strike="noStrike" spc="-1" dirty="0">
                <a:solidFill>
                  <a:srgbClr val="000000"/>
                </a:solidFill>
                <a:latin typeface="Calibri"/>
              </a:rPr>
            </a:br>
            <a:r>
              <a:rPr lang="en-US" sz="2000" dirty="0"/>
              <a:t>Many challenges, and lots of opportunities ahead. </a:t>
            </a:r>
          </a:p>
          <a:p>
            <a:pPr marL="216000" indent="0">
              <a:buNone/>
            </a:pPr>
            <a:br>
              <a:rPr lang="en-AU" sz="2000" b="0" strike="noStrike" spc="-1" dirty="0">
                <a:solidFill>
                  <a:srgbClr val="000000"/>
                </a:solidFill>
                <a:latin typeface="Calibri"/>
              </a:rPr>
            </a:br>
            <a:r>
              <a:rPr lang="en-AU" sz="2000" b="0" strike="noStrike" spc="-1" dirty="0">
                <a:solidFill>
                  <a:srgbClr val="000000"/>
                </a:solidFill>
                <a:latin typeface="Calibri"/>
              </a:rPr>
              <a:t>1. Data migration and pipelines</a:t>
            </a:r>
            <a:br>
              <a:rPr lang="en-AU" sz="2000" b="0" strike="noStrike" spc="-1" dirty="0">
                <a:solidFill>
                  <a:srgbClr val="000000"/>
                </a:solidFill>
                <a:latin typeface="Calibri"/>
              </a:rPr>
            </a:br>
            <a:r>
              <a:rPr lang="en-AU" sz="2000" b="0" strike="noStrike" spc="-1" dirty="0">
                <a:solidFill>
                  <a:srgbClr val="000000"/>
                </a:solidFill>
                <a:latin typeface="Calibri"/>
              </a:rPr>
              <a:t>Organisational enterprise data systems are not yet being designed to work with knowledge graph data in RDF format. Consequently, there is still much work involved in migrating data between enterprise data bases and PODs.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2. Data security</a:t>
            </a:r>
          </a:p>
          <a:p>
            <a:pPr marL="216000" indent="0">
              <a:buNone/>
            </a:pPr>
            <a:r>
              <a:rPr lang="en-AU" sz="2000" b="0" strike="noStrike" spc="-1" dirty="0">
                <a:solidFill>
                  <a:srgbClr val="000000"/>
                </a:solidFill>
                <a:latin typeface="Calibri"/>
              </a:rPr>
              <a:t>Data is only decrypted on device, however that could expose data to back doors in the devices.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3. Trust &amp; Consent</a:t>
            </a:r>
          </a:p>
          <a:p>
            <a:pPr marL="216000" indent="0">
              <a:buNone/>
            </a:pPr>
            <a:r>
              <a:rPr lang="en-AU" sz="2000" b="0" strike="noStrike" spc="-1" dirty="0">
                <a:solidFill>
                  <a:srgbClr val="000000"/>
                </a:solidFill>
                <a:latin typeface="Calibri"/>
              </a:rPr>
              <a:t>Consent models could share data with the proviso that once access is revoked it must be deleted. Future challenges include how we design and implement the right to be forgotten.</a:t>
            </a:r>
          </a:p>
          <a:p>
            <a:pPr marL="216000" indent="0">
              <a:buNone/>
            </a:pPr>
            <a:r>
              <a:rPr lang="en-AU" sz="2000" b="0" strike="noStrike" spc="-1" dirty="0">
                <a:solidFill>
                  <a:srgbClr val="000000"/>
                </a:solidFill>
                <a:latin typeface="Calibri"/>
              </a:rPr>
              <a:t>Currently, we depend on trust when we ask that our data is not further used and deleted after it is used for the consented purpose or after access has been revoked.</a:t>
            </a:r>
          </a:p>
          <a:p>
            <a:pPr marL="216000" indent="0">
              <a:buNone/>
            </a:pPr>
            <a:r>
              <a:rPr lang="en-AU" sz="2000" b="0" strike="noStrike" spc="-1" dirty="0">
                <a:solidFill>
                  <a:srgbClr val="000000"/>
                </a:solidFill>
                <a:latin typeface="Calibri"/>
              </a:rPr>
              <a:t>Finally, the consent models for data sharing need to be simple to understand, use and feasible to build. </a:t>
            </a:r>
          </a:p>
          <a:p>
            <a:pPr marL="216000" indent="0">
              <a:buNone/>
            </a:pPr>
            <a:r>
              <a:rPr lang="en-AU" sz="2000" b="0" strike="noStrike" spc="-1" dirty="0">
                <a:solidFill>
                  <a:srgbClr val="000000"/>
                </a:solidFill>
                <a:latin typeface="Calibri"/>
              </a:rPr>
              <a:t>Consent is not consent if we as the individuals participating in an activity do not understand or are not able to review what we have consented.</a:t>
            </a:r>
          </a:p>
          <a:p>
            <a:pPr marL="216000" indent="0">
              <a:buNone/>
            </a:pPr>
            <a:r>
              <a:rPr lang="en-AU" sz="2000" b="0" strike="noStrike" spc="-1" dirty="0">
                <a:solidFill>
                  <a:srgbClr val="000000"/>
                </a:solidFill>
                <a:latin typeface="Calibri"/>
              </a:rPr>
              <a:t>We also need to be able to implement it when the data is encrypted to ensure data is protected. </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Working with Indigenous communities who’s </a:t>
            </a:r>
            <a:r>
              <a:rPr lang="en-AU" sz="2000" b="1" strike="noStrike" spc="-1" dirty="0">
                <a:solidFill>
                  <a:srgbClr val="000000"/>
                </a:solidFill>
                <a:latin typeface="Calibri"/>
              </a:rPr>
              <a:t>First Nations knowledge </a:t>
            </a:r>
            <a:r>
              <a:rPr lang="en-AU" sz="2000" b="0" strike="noStrike" spc="-1" dirty="0">
                <a:solidFill>
                  <a:srgbClr val="000000"/>
                </a:solidFill>
                <a:latin typeface="Calibri"/>
              </a:rPr>
              <a:t>includes strong understanding of data governance, the notion that access to data is earned, we can design and build the consent model that supports integrated care, distributed governance to support communities to have control over their data. </a:t>
            </a: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endParaRPr lang="en-AU" sz="2000" b="0" strike="noStrike" spc="-1" dirty="0">
              <a:solidFill>
                <a:srgbClr val="000000"/>
              </a:solidFill>
              <a:latin typeface="Calibri"/>
            </a:endParaRPr>
          </a:p>
        </p:txBody>
      </p:sp>
      <p:sp>
        <p:nvSpPr>
          <p:cNvPr id="470"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58E270-5A76-4732-AF60-9E04D12CF495}"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493C1B01-7B67-5FEC-3EC0-929EFAFF0C6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A4607324-0AC3-5639-D54A-0781AAE67F6D}"/>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We encourage people to get involved to help us create a future where we own and can control our data.</a:t>
            </a:r>
            <a:br>
              <a:rPr lang="en-US" dirty="0"/>
            </a:br>
            <a:br>
              <a:rPr lang="en-US" dirty="0"/>
            </a:br>
            <a:r>
              <a:rPr lang="en-US" dirty="0"/>
              <a:t>Here is some of the team involved. </a:t>
            </a:r>
          </a:p>
          <a:p>
            <a:endParaRPr lang="en-US" dirty="0"/>
          </a:p>
          <a:p>
            <a:r>
              <a:rPr lang="en-US" dirty="0"/>
              <a:t>Dr Jason King, director of Clinical Services at Gurriny who had the vision for strength based care and data sharing in </a:t>
            </a:r>
            <a:r>
              <a:rPr lang="en-US" dirty="0" err="1"/>
              <a:t>Yarrabah</a:t>
            </a:r>
            <a:r>
              <a:rPr lang="en-US" dirty="0"/>
              <a:t>, and the clinical care teams in Gurriny.</a:t>
            </a:r>
          </a:p>
          <a:p>
            <a:endParaRPr lang="en-US" dirty="0"/>
          </a:p>
          <a:p>
            <a:r>
              <a:rPr lang="en-US" dirty="0"/>
              <a:t>Prof Graham Williams who leads this project and PODs based research in the ANU School of Computing, and the other team members of our team.</a:t>
            </a:r>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123EA78E-7BBF-249E-3B13-6F8FFF94373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89353480-F1A4-9BC2-8F8A-FE620B26BD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195826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Research Link Australia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14</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071049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FED971-5C37-3413-118F-57D70F5406E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00E151E-C45E-7AD4-0560-A59E4C40DF2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3192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16</a:t>
            </a:fld>
            <a:endParaRPr lang="en-AU"/>
          </a:p>
        </p:txBody>
      </p:sp>
      <p:sp>
        <p:nvSpPr>
          <p:cNvPr id="5" name="Footer Placeholder 4">
            <a:extLst>
              <a:ext uri="{FF2B5EF4-FFF2-40B4-BE49-F238E27FC236}">
                <a16:creationId xmlns:a16="http://schemas.microsoft.com/office/drawing/2014/main" id="{AD14DB5A-6341-31C3-AD79-E10F8298C8C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CD6ECC9-9C0E-EE6F-D34C-6ECD7C9927C0}"/>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11754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F4D4BDC-0A1F-880E-5CFD-1512D85C767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EA04F64-32AA-1548-C180-32EEF1AD87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52990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a:t>
            </a:r>
          </a:p>
          <a:p>
            <a:r>
              <a:rPr lang="en-US"/>
              <a:t>From a heterogeneous dataset...</a:t>
            </a:r>
            <a:endParaRPr lang="en-US">
              <a:cs typeface="Calibri"/>
            </a:endParaRPr>
          </a:p>
          <a:p>
            <a:r>
              <a:rPr lang="en-US"/>
              <a:t>to the initial knowledge graph...</a:t>
            </a:r>
            <a:endParaRPr lang="en-US">
              <a:cs typeface="Calibri"/>
            </a:endParaRPr>
          </a:p>
          <a:p>
            <a:r>
              <a:rPr lang="en-US"/>
              <a:t>there are plenty of challenges to overcome...</a:t>
            </a:r>
            <a:endParaRPr lang="en-US">
              <a:cs typeface="Calibri"/>
            </a:endParaRPr>
          </a:p>
          <a:p>
            <a:r>
              <a:rPr lang="en-US"/>
              <a:t>How hard is it to automate the different tasks involved in this construction process?</a:t>
            </a:r>
            <a:endParaRPr lang="en-US">
              <a:cs typeface="Calibri"/>
            </a:endParaRPr>
          </a:p>
          <a:p>
            <a:endParaRPr lang="en-US"/>
          </a:p>
          <a:p>
            <a:pPr>
              <a:lnSpc>
                <a:spcPct val="110000"/>
              </a:lnSpc>
              <a:spcAft>
                <a:spcPct val="0"/>
              </a:spcAft>
            </a:pPr>
            <a:r>
              <a:rPr lang="en-AU"/>
              <a:t>Documents in an organisation </a:t>
            </a:r>
            <a:r>
              <a:rPr lang="es-GT"/>
              <a:t>► </a:t>
            </a:r>
            <a:r>
              <a:rPr lang="en-AU"/>
              <a:t>document analysis </a:t>
            </a:r>
            <a:r>
              <a:rPr lang="es-GT"/>
              <a:t>►</a:t>
            </a:r>
            <a:r>
              <a:rPr lang="en-AU" i="1"/>
              <a:t>Content in context</a:t>
            </a:r>
            <a:r>
              <a:rPr lang="en-AU"/>
              <a:t>.</a:t>
            </a:r>
            <a:endParaRPr lang="en-US"/>
          </a:p>
          <a:p>
            <a:pPr marL="171450" indent="-171450">
              <a:lnSpc>
                <a:spcPct val="110000"/>
              </a:lnSpc>
              <a:spcAft>
                <a:spcPct val="0"/>
              </a:spcAft>
              <a:buFont typeface="Arial"/>
              <a:buChar char="•"/>
            </a:pPr>
            <a:r>
              <a:rPr lang="en-AU"/>
              <a:t>Putting documents </a:t>
            </a:r>
            <a:r>
              <a:rPr lang="en-AU" u="sng"/>
              <a:t>in context</a:t>
            </a:r>
            <a:r>
              <a:rPr lang="en-AU"/>
              <a:t>.</a:t>
            </a:r>
            <a:endParaRPr lang="en-US"/>
          </a:p>
          <a:p>
            <a:pPr marL="171450" indent="-171450">
              <a:lnSpc>
                <a:spcPct val="110000"/>
              </a:lnSpc>
              <a:spcAft>
                <a:spcPct val="0"/>
              </a:spcAft>
              <a:buFont typeface="Arial"/>
              <a:buChar char="•"/>
            </a:pPr>
            <a:r>
              <a:rPr lang="en-AU" u="sng"/>
              <a:t>Metadata</a:t>
            </a:r>
            <a:r>
              <a:rPr lang="en-AU"/>
              <a:t> is at the core to understand the context.</a:t>
            </a: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E922C9-F025-4868-987E-91DBDC1005CB}"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68DB04-5D6F-B057-3889-3803695CDCE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C45993D-0BEF-835E-156F-A1CC2B0211A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62642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C480C6C-6D99-CC6E-1750-CB9C7536BE1F}"/>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10D5B9D-5DE1-CDF4-4340-3CC39B7AB5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79951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906487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1122970-AAF4-730E-1559-07D8CA597D9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1A9BA88F-7DD4-5E5A-1F0C-4F05CFAFA38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452789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412411-85D9-E4DB-499D-66E0706253D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33538DF-06C5-487D-489A-F2F578375BB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850744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22</a:t>
            </a:fld>
            <a:endParaRPr lang="en-AU"/>
          </a:p>
        </p:txBody>
      </p:sp>
      <p:sp>
        <p:nvSpPr>
          <p:cNvPr id="5" name="Footer Placeholder 4">
            <a:extLst>
              <a:ext uri="{FF2B5EF4-FFF2-40B4-BE49-F238E27FC236}">
                <a16:creationId xmlns:a16="http://schemas.microsoft.com/office/drawing/2014/main" id="{75FC8470-23BC-C340-30B2-3B037E03228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F9869BE-09B6-6C8C-4BE3-E894D6A3BE5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57666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Show an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BB71B79-CE80-D161-B484-B9349897F65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016683C-EA0E-3D2D-C652-700F26EC97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8867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D921BBC-B064-ADF8-CF75-9D5D617115F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3E3A426-6110-CFFB-299C-A33F4120AF0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08260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BC0A3B-D4C8-FD7B-F9B1-1443851756C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A2EE6F-F77C-E498-46DC-A54D94C2F442}"/>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640753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26</a:t>
            </a:fld>
            <a:endParaRPr lang="en-AU"/>
          </a:p>
        </p:txBody>
      </p:sp>
      <p:sp>
        <p:nvSpPr>
          <p:cNvPr id="5" name="Footer Placeholder 4">
            <a:extLst>
              <a:ext uri="{FF2B5EF4-FFF2-40B4-BE49-F238E27FC236}">
                <a16:creationId xmlns:a16="http://schemas.microsoft.com/office/drawing/2014/main" id="{8E52273E-6080-62CC-728D-23BFAF2BAA2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869623D-CA7B-FF1E-8E32-F92BCF1744E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989721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27</a:t>
            </a:fld>
            <a:endParaRPr lang="en-AU"/>
          </a:p>
        </p:txBody>
      </p:sp>
      <p:sp>
        <p:nvSpPr>
          <p:cNvPr id="5" name="Footer Placeholder 4">
            <a:extLst>
              <a:ext uri="{FF2B5EF4-FFF2-40B4-BE49-F238E27FC236}">
                <a16:creationId xmlns:a16="http://schemas.microsoft.com/office/drawing/2014/main" id="{17138668-B2FB-FA5E-EE84-30CD62D3F418}"/>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7369A73-0D50-D5CC-1D60-5683D97C350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793366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28</a:t>
            </a:fld>
            <a:endParaRPr lang="en-AU"/>
          </a:p>
        </p:txBody>
      </p:sp>
      <p:sp>
        <p:nvSpPr>
          <p:cNvPr id="5" name="Footer Placeholder 4">
            <a:extLst>
              <a:ext uri="{FF2B5EF4-FFF2-40B4-BE49-F238E27FC236}">
                <a16:creationId xmlns:a16="http://schemas.microsoft.com/office/drawing/2014/main" id="{C7E1AEA2-686F-ED06-E728-C9A8D862EAB6}"/>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88A0435-07AA-F17E-B142-275A8E2653C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06336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FE1D4AB-E87E-7100-1605-1525AAA1F294}"/>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C87F94BD-843F-9127-C73C-DF34787441B4}"/>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7748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64924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30</a:t>
            </a:fld>
            <a:endParaRPr lang="en-AU"/>
          </a:p>
        </p:txBody>
      </p:sp>
      <p:sp>
        <p:nvSpPr>
          <p:cNvPr id="5" name="Footer Placeholder 4">
            <a:extLst>
              <a:ext uri="{FF2B5EF4-FFF2-40B4-BE49-F238E27FC236}">
                <a16:creationId xmlns:a16="http://schemas.microsoft.com/office/drawing/2014/main" id="{C745D23B-2EBC-26C1-9455-88159593C37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9696A67-915D-32A1-9AE3-678CFA125BE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0596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6AB7B02-4D61-CE30-E828-268975E04C3C}"/>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AF1D6D2-911B-D445-FB7A-60F7208631D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22162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32</a:t>
            </a:fld>
            <a:endParaRPr lang="en-AU"/>
          </a:p>
        </p:txBody>
      </p:sp>
      <p:sp>
        <p:nvSpPr>
          <p:cNvPr id="5" name="Footer Placeholder 4">
            <a:extLst>
              <a:ext uri="{FF2B5EF4-FFF2-40B4-BE49-F238E27FC236}">
                <a16:creationId xmlns:a16="http://schemas.microsoft.com/office/drawing/2014/main" id="{5F5E6B32-0F4D-231F-244F-586B1497029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0C6D48F-1373-7002-DFDC-C3A0FB56920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98635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C9B5E7-8442-B367-A5EE-7989B8549D0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EAE30A-3B92-5D48-645C-319C33B348FD}"/>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287860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90C615-1AF8-F521-1A09-632FD819074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BDAB4D-D281-70DA-D4BD-CC6E6BF0924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88310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8A3EEA-3451-96CD-0904-A5317D8147E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CF96F6-124F-0076-4458-B7AB2917497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992830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4460B4-4850-B28C-AED3-05B19DFE3AD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379BF77-A692-5D00-D333-B4F1692847B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537940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5CAF847-2DE3-E802-9847-F0D50884D44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518CA5C5-0696-376B-6978-90DB28B1E188}"/>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628254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38</a:t>
            </a:fld>
            <a:endParaRPr lang="en-AU"/>
          </a:p>
        </p:txBody>
      </p:sp>
      <p:sp>
        <p:nvSpPr>
          <p:cNvPr id="5" name="Footer Placeholder 4">
            <a:extLst>
              <a:ext uri="{FF2B5EF4-FFF2-40B4-BE49-F238E27FC236}">
                <a16:creationId xmlns:a16="http://schemas.microsoft.com/office/drawing/2014/main" id="{C31B0069-F750-F06D-CDA4-A85E69B66241}"/>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D939204-41C5-2E6B-E634-D2A7FE5674A7}"/>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139436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Finance KG and structure.gov.au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39</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889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0a02d822b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f0a02d822b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Break slide with Title</a:t>
            </a:r>
            <a:endParaRPr/>
          </a:p>
        </p:txBody>
      </p:sp>
      <p:sp>
        <p:nvSpPr>
          <p:cNvPr id="2" name="Footer Placeholder 1">
            <a:extLst>
              <a:ext uri="{FF2B5EF4-FFF2-40B4-BE49-F238E27FC236}">
                <a16:creationId xmlns:a16="http://schemas.microsoft.com/office/drawing/2014/main" id="{F49FEDD3-F256-9B4D-0705-19AB3B9C88A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7FA011F1-DABC-100A-DF62-5065345A0E0B}"/>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Close out and </a:t>
            </a:r>
            <a:r>
              <a:rPr lang="en-AU"/>
              <a:t>thanks slides</a:t>
            </a:r>
          </a:p>
        </p:txBody>
      </p:sp>
      <p:sp>
        <p:nvSpPr>
          <p:cNvPr id="4" name="Slide Number Placeholder 3"/>
          <p:cNvSpPr>
            <a:spLocks noGrp="1"/>
          </p:cNvSpPr>
          <p:nvPr>
            <p:ph type="sldNum" sz="quarter" idx="5"/>
          </p:nvPr>
        </p:nvSpPr>
        <p:spPr/>
        <p:txBody>
          <a:bodyPr/>
          <a:lstStyle/>
          <a:p>
            <a:fld id="{50294017-FBB6-45BD-84D5-BCAA667314F4}" type="slidenum">
              <a:rPr lang="en-AU" smtClean="0"/>
              <a:t>40</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60300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2a4d3614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2a4d3614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
        <p:nvSpPr>
          <p:cNvPr id="2" name="Footer Placeholder 1">
            <a:extLst>
              <a:ext uri="{FF2B5EF4-FFF2-40B4-BE49-F238E27FC236}">
                <a16:creationId xmlns:a16="http://schemas.microsoft.com/office/drawing/2014/main" id="{C8CD07A4-2767-C170-0602-A31AED174894}"/>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06528E29-2F2F-F203-BAD9-46EE19A39E8B}"/>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230de163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230de163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
        <p:nvSpPr>
          <p:cNvPr id="2" name="Footer Placeholder 1">
            <a:extLst>
              <a:ext uri="{FF2B5EF4-FFF2-40B4-BE49-F238E27FC236}">
                <a16:creationId xmlns:a16="http://schemas.microsoft.com/office/drawing/2014/main" id="{C9E25BA5-9959-4B8E-FCE5-9E8242C95728}"/>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F26A9FB9-41E6-94C1-8E38-B9BAAFAB6393}"/>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2a4d36147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2a4d3614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slide</a:t>
            </a:r>
            <a:endParaRPr/>
          </a:p>
        </p:txBody>
      </p:sp>
      <p:sp>
        <p:nvSpPr>
          <p:cNvPr id="2" name="Footer Placeholder 1">
            <a:extLst>
              <a:ext uri="{FF2B5EF4-FFF2-40B4-BE49-F238E27FC236}">
                <a16:creationId xmlns:a16="http://schemas.microsoft.com/office/drawing/2014/main" id="{AF379EA4-242F-28C2-345B-3C51220A6E25}"/>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DD7FC7B2-46DC-9835-0949-404C096ED7B0}"/>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8</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8422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National PID strategy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9</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827043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977C-162C-0685-361C-167A6A183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F75A8D0-FF85-0129-51EF-7931B82F19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3D3C0B8-9482-61E2-F8EB-E4E3D6688F95}"/>
              </a:ext>
            </a:extLst>
          </p:cNvPr>
          <p:cNvSpPr>
            <a:spLocks noGrp="1"/>
          </p:cNvSpPr>
          <p:nvPr>
            <p:ph type="dt" sz="half" idx="10"/>
          </p:nvPr>
        </p:nvSpPr>
        <p:spPr/>
        <p:txBody>
          <a:bodyPr/>
          <a:lstStyle/>
          <a:p>
            <a:fld id="{2219E23D-5BA6-4567-A7A8-E265727CC6EE}" type="datetime1">
              <a:rPr lang="en-AU" smtClean="0"/>
              <a:t>12/9/2023</a:t>
            </a:fld>
            <a:endParaRPr lang="en-AU"/>
          </a:p>
        </p:txBody>
      </p:sp>
      <p:sp>
        <p:nvSpPr>
          <p:cNvPr id="5" name="Footer Placeholder 4">
            <a:extLst>
              <a:ext uri="{FF2B5EF4-FFF2-40B4-BE49-F238E27FC236}">
                <a16:creationId xmlns:a16="http://schemas.microsoft.com/office/drawing/2014/main" id="{60E2E87C-F64C-A3F0-6A84-06B4D13C97A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6998745-744C-9AC7-2562-894E95B13830}"/>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57412405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242-5F79-7D45-054E-E512FA92251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3AA683B-3960-FBEC-9B1A-D78F0DA03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F81CD9-6337-3008-B0C1-466641A1848B}"/>
              </a:ext>
            </a:extLst>
          </p:cNvPr>
          <p:cNvSpPr>
            <a:spLocks noGrp="1"/>
          </p:cNvSpPr>
          <p:nvPr>
            <p:ph type="dt" sz="half" idx="10"/>
          </p:nvPr>
        </p:nvSpPr>
        <p:spPr/>
        <p:txBody>
          <a:bodyPr/>
          <a:lstStyle/>
          <a:p>
            <a:fld id="{4226DA01-59FC-449C-8C4D-C1949A55F788}" type="datetime1">
              <a:rPr lang="en-AU" smtClean="0"/>
              <a:t>12/9/2023</a:t>
            </a:fld>
            <a:endParaRPr lang="en-AU"/>
          </a:p>
        </p:txBody>
      </p:sp>
      <p:sp>
        <p:nvSpPr>
          <p:cNvPr id="5" name="Footer Placeholder 4">
            <a:extLst>
              <a:ext uri="{FF2B5EF4-FFF2-40B4-BE49-F238E27FC236}">
                <a16:creationId xmlns:a16="http://schemas.microsoft.com/office/drawing/2014/main" id="{9633732B-4708-F088-CE95-1B8EC324469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3A08D31-D198-4809-3D5B-917D69B5F484}"/>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43578939"/>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F55E0-8E9A-E54D-98BC-9806473A66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76B286A-99CB-C58E-F0CC-9DF71D8CC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E397D20-03A3-1A0F-B4A1-01DC16F3557C}"/>
              </a:ext>
            </a:extLst>
          </p:cNvPr>
          <p:cNvSpPr>
            <a:spLocks noGrp="1"/>
          </p:cNvSpPr>
          <p:nvPr>
            <p:ph type="dt" sz="half" idx="10"/>
          </p:nvPr>
        </p:nvSpPr>
        <p:spPr/>
        <p:txBody>
          <a:bodyPr/>
          <a:lstStyle/>
          <a:p>
            <a:fld id="{3EBA7EB2-BF26-4163-96E2-CDD9DFED235F}" type="datetime1">
              <a:rPr lang="en-AU" smtClean="0"/>
              <a:t>12/9/2023</a:t>
            </a:fld>
            <a:endParaRPr lang="en-AU"/>
          </a:p>
        </p:txBody>
      </p:sp>
      <p:sp>
        <p:nvSpPr>
          <p:cNvPr id="5" name="Footer Placeholder 4">
            <a:extLst>
              <a:ext uri="{FF2B5EF4-FFF2-40B4-BE49-F238E27FC236}">
                <a16:creationId xmlns:a16="http://schemas.microsoft.com/office/drawing/2014/main" id="{F964F115-AE7C-E9E7-937C-72B10A3254F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006DCBAE-476C-26F3-9E4E-BD10EA9670A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4695485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1655" t="11638" r="42807" b="33695"/>
          <a:stretch/>
        </p:blipFill>
        <p:spPr>
          <a:xfrm>
            <a:off x="1" y="0"/>
            <a:ext cx="12192004" cy="5965765"/>
          </a:xfrm>
          <a:prstGeom prst="rect">
            <a:avLst/>
          </a:prstGeom>
          <a:noFill/>
          <a:ln>
            <a:noFill/>
          </a:ln>
        </p:spPr>
      </p:pic>
      <p:sp>
        <p:nvSpPr>
          <p:cNvPr id="11" name="Google Shape;11;p2"/>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2" name="Google Shape;12;p2"/>
          <p:cNvSpPr txBox="1">
            <a:spLocks noGrp="1"/>
          </p:cNvSpPr>
          <p:nvPr>
            <p:ph type="title"/>
          </p:nvPr>
        </p:nvSpPr>
        <p:spPr>
          <a:xfrm>
            <a:off x="11318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14" name="Google Shape;14;p2"/>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15" name="Google Shape;15;p2"/>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spcBef>
                <a:spcPts val="0"/>
              </a:spcBef>
              <a:spcAft>
                <a:spcPts val="0"/>
              </a:spcAft>
              <a:buSzPts val="2000"/>
              <a:buFont typeface="Calibri"/>
              <a:buNone/>
              <a:defRPr sz="2667">
                <a:latin typeface="Calibri"/>
                <a:ea typeface="Calibri"/>
                <a:cs typeface="Calibri"/>
                <a:sym typeface="Calibri"/>
              </a:defRPr>
            </a:lvl2pPr>
            <a:lvl3pPr lvl="2">
              <a:spcBef>
                <a:spcPts val="0"/>
              </a:spcBef>
              <a:spcAft>
                <a:spcPts val="0"/>
              </a:spcAft>
              <a:buSzPts val="2000"/>
              <a:buFont typeface="Calibri"/>
              <a:buNone/>
              <a:defRPr sz="2667">
                <a:latin typeface="Calibri"/>
                <a:ea typeface="Calibri"/>
                <a:cs typeface="Calibri"/>
                <a:sym typeface="Calibri"/>
              </a:defRPr>
            </a:lvl3pPr>
            <a:lvl4pPr lvl="3">
              <a:spcBef>
                <a:spcPts val="0"/>
              </a:spcBef>
              <a:spcAft>
                <a:spcPts val="0"/>
              </a:spcAft>
              <a:buSzPts val="2000"/>
              <a:buFont typeface="Calibri"/>
              <a:buNone/>
              <a:defRPr sz="2667">
                <a:latin typeface="Calibri"/>
                <a:ea typeface="Calibri"/>
                <a:cs typeface="Calibri"/>
                <a:sym typeface="Calibri"/>
              </a:defRPr>
            </a:lvl4pPr>
            <a:lvl5pPr lvl="4">
              <a:spcBef>
                <a:spcPts val="0"/>
              </a:spcBef>
              <a:spcAft>
                <a:spcPts val="0"/>
              </a:spcAft>
              <a:buSzPts val="2000"/>
              <a:buFont typeface="Calibri"/>
              <a:buNone/>
              <a:defRPr sz="2667">
                <a:latin typeface="Calibri"/>
                <a:ea typeface="Calibri"/>
                <a:cs typeface="Calibri"/>
                <a:sym typeface="Calibri"/>
              </a:defRPr>
            </a:lvl5pPr>
            <a:lvl6pPr lvl="5">
              <a:spcBef>
                <a:spcPts val="0"/>
              </a:spcBef>
              <a:spcAft>
                <a:spcPts val="0"/>
              </a:spcAft>
              <a:buSzPts val="2000"/>
              <a:buFont typeface="Calibri"/>
              <a:buNone/>
              <a:defRPr sz="2667">
                <a:latin typeface="Calibri"/>
                <a:ea typeface="Calibri"/>
                <a:cs typeface="Calibri"/>
                <a:sym typeface="Calibri"/>
              </a:defRPr>
            </a:lvl6pPr>
            <a:lvl7pPr lvl="6">
              <a:spcBef>
                <a:spcPts val="0"/>
              </a:spcBef>
              <a:spcAft>
                <a:spcPts val="0"/>
              </a:spcAft>
              <a:buSzPts val="2000"/>
              <a:buFont typeface="Calibri"/>
              <a:buNone/>
              <a:defRPr sz="2667">
                <a:latin typeface="Calibri"/>
                <a:ea typeface="Calibri"/>
                <a:cs typeface="Calibri"/>
                <a:sym typeface="Calibri"/>
              </a:defRPr>
            </a:lvl7pPr>
            <a:lvl8pPr lvl="7">
              <a:spcBef>
                <a:spcPts val="0"/>
              </a:spcBef>
              <a:spcAft>
                <a:spcPts val="0"/>
              </a:spcAft>
              <a:buSzPts val="2000"/>
              <a:buFont typeface="Calibri"/>
              <a:buNone/>
              <a:defRPr sz="2667">
                <a:latin typeface="Calibri"/>
                <a:ea typeface="Calibri"/>
                <a:cs typeface="Calibri"/>
                <a:sym typeface="Calibri"/>
              </a:defRPr>
            </a:lvl8pPr>
            <a:lvl9pPr lvl="8">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16" name="Google Shape;16;p2"/>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17" name="Google Shape;17;p2"/>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18" name="Google Shape;18;p2"/>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 name="Google Shape;19;p2"/>
          <p:cNvGrpSpPr/>
          <p:nvPr/>
        </p:nvGrpSpPr>
        <p:grpSpPr>
          <a:xfrm>
            <a:off x="8106600" y="2349534"/>
            <a:ext cx="125600" cy="613700"/>
            <a:chOff x="6193700" y="1865950"/>
            <a:chExt cx="94200" cy="460275"/>
          </a:xfrm>
        </p:grpSpPr>
        <p:sp>
          <p:nvSpPr>
            <p:cNvPr id="20" name="Google Shape;20;p2"/>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1" name="Google Shape;21;p2"/>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2" name="Google Shape;22;p2"/>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3" name="Google Shape;23;p2"/>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2" name="Footer Placeholder 1">
            <a:extLst>
              <a:ext uri="{FF2B5EF4-FFF2-40B4-BE49-F238E27FC236}">
                <a16:creationId xmlns:a16="http://schemas.microsoft.com/office/drawing/2014/main" id="{231CA31E-32D4-C97A-2A64-96FCB8729BD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975357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ith Partners">
  <p:cSld name="TITLE SLIDE with Partners">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l="1655" t="11635" r="42807" b="36992"/>
          <a:stretch/>
        </p:blipFill>
        <p:spPr>
          <a:xfrm>
            <a:off x="1" y="0"/>
            <a:ext cx="12192004" cy="5606267"/>
          </a:xfrm>
          <a:prstGeom prst="rect">
            <a:avLst/>
          </a:prstGeom>
          <a:noFill/>
          <a:ln>
            <a:noFill/>
          </a:ln>
        </p:spPr>
      </p:pic>
      <p:sp>
        <p:nvSpPr>
          <p:cNvPr id="26" name="Google Shape;26;p3"/>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    </a:t>
            </a:r>
            <a:endParaRPr sz="2400">
              <a:solidFill>
                <a:schemeClr val="lt1"/>
              </a:solidFill>
            </a:endParaRPr>
          </a:p>
        </p:txBody>
      </p:sp>
      <p:sp>
        <p:nvSpPr>
          <p:cNvPr id="27" name="Google Shape;27;p3"/>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28" name="Google Shape;28;p3"/>
          <p:cNvGrpSpPr/>
          <p:nvPr/>
        </p:nvGrpSpPr>
        <p:grpSpPr>
          <a:xfrm>
            <a:off x="8106600" y="2349534"/>
            <a:ext cx="125600" cy="613700"/>
            <a:chOff x="6193700" y="1865950"/>
            <a:chExt cx="94200" cy="460275"/>
          </a:xfrm>
        </p:grpSpPr>
        <p:sp>
          <p:nvSpPr>
            <p:cNvPr id="29" name="Google Shape;29;p3"/>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0" name="Google Shape;30;p3"/>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1" name="Google Shape;31;p3"/>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2" name="Google Shape;32;p3"/>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33" name="Google Shape;33;p3"/>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4" name="Google Shape;34;p3"/>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rtl="0">
              <a:spcBef>
                <a:spcPts val="0"/>
              </a:spcBef>
              <a:spcAft>
                <a:spcPts val="0"/>
              </a:spcAft>
              <a:buSzPts val="2000"/>
              <a:buFont typeface="Calibri"/>
              <a:buNone/>
              <a:defRPr sz="2667">
                <a:latin typeface="Calibri"/>
                <a:ea typeface="Calibri"/>
                <a:cs typeface="Calibri"/>
                <a:sym typeface="Calibri"/>
              </a:defRPr>
            </a:lvl2pPr>
            <a:lvl3pPr lvl="2" rtl="0">
              <a:spcBef>
                <a:spcPts val="0"/>
              </a:spcBef>
              <a:spcAft>
                <a:spcPts val="0"/>
              </a:spcAft>
              <a:buSzPts val="2000"/>
              <a:buFont typeface="Calibri"/>
              <a:buNone/>
              <a:defRPr sz="2667">
                <a:latin typeface="Calibri"/>
                <a:ea typeface="Calibri"/>
                <a:cs typeface="Calibri"/>
                <a:sym typeface="Calibri"/>
              </a:defRPr>
            </a:lvl3pPr>
            <a:lvl4pPr lvl="3" rtl="0">
              <a:spcBef>
                <a:spcPts val="0"/>
              </a:spcBef>
              <a:spcAft>
                <a:spcPts val="0"/>
              </a:spcAft>
              <a:buSzPts val="2000"/>
              <a:buFont typeface="Calibri"/>
              <a:buNone/>
              <a:defRPr sz="2667">
                <a:latin typeface="Calibri"/>
                <a:ea typeface="Calibri"/>
                <a:cs typeface="Calibri"/>
                <a:sym typeface="Calibri"/>
              </a:defRPr>
            </a:lvl4pPr>
            <a:lvl5pPr lvl="4" rtl="0">
              <a:spcBef>
                <a:spcPts val="0"/>
              </a:spcBef>
              <a:spcAft>
                <a:spcPts val="0"/>
              </a:spcAft>
              <a:buSzPts val="2000"/>
              <a:buFont typeface="Calibri"/>
              <a:buNone/>
              <a:defRPr sz="2667">
                <a:latin typeface="Calibri"/>
                <a:ea typeface="Calibri"/>
                <a:cs typeface="Calibri"/>
                <a:sym typeface="Calibri"/>
              </a:defRPr>
            </a:lvl5pPr>
            <a:lvl6pPr lvl="5" rtl="0">
              <a:spcBef>
                <a:spcPts val="0"/>
              </a:spcBef>
              <a:spcAft>
                <a:spcPts val="0"/>
              </a:spcAft>
              <a:buSzPts val="2000"/>
              <a:buFont typeface="Calibri"/>
              <a:buNone/>
              <a:defRPr sz="2667">
                <a:latin typeface="Calibri"/>
                <a:ea typeface="Calibri"/>
                <a:cs typeface="Calibri"/>
                <a:sym typeface="Calibri"/>
              </a:defRPr>
            </a:lvl6pPr>
            <a:lvl7pPr lvl="6" rtl="0">
              <a:spcBef>
                <a:spcPts val="0"/>
              </a:spcBef>
              <a:spcAft>
                <a:spcPts val="0"/>
              </a:spcAft>
              <a:buSzPts val="2000"/>
              <a:buFont typeface="Calibri"/>
              <a:buNone/>
              <a:defRPr sz="2667">
                <a:latin typeface="Calibri"/>
                <a:ea typeface="Calibri"/>
                <a:cs typeface="Calibri"/>
                <a:sym typeface="Calibri"/>
              </a:defRPr>
            </a:lvl7pPr>
            <a:lvl8pPr lvl="7" rtl="0">
              <a:spcBef>
                <a:spcPts val="0"/>
              </a:spcBef>
              <a:spcAft>
                <a:spcPts val="0"/>
              </a:spcAft>
              <a:buSzPts val="2000"/>
              <a:buFont typeface="Calibri"/>
              <a:buNone/>
              <a:defRPr sz="2667">
                <a:latin typeface="Calibri"/>
                <a:ea typeface="Calibri"/>
                <a:cs typeface="Calibri"/>
                <a:sym typeface="Calibri"/>
              </a:defRPr>
            </a:lvl8pPr>
            <a:lvl9pPr lvl="8" rtl="0">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35" name="Google Shape;35;p3"/>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36" name="Google Shape;36;p3"/>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37" name="Google Shape;37;p3"/>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5787EB03-18D9-68A2-BD6E-073C48066C4C}"/>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000964742"/>
      </p:ext>
    </p:extLst>
  </p:cSld>
  <p:clrMapOvr>
    <a:masterClrMapping/>
  </p:clrMapOvr>
  <p:hf sldNum="0" hdr="0" ftr="0" dt="0"/>
  <p:extLst>
    <p:ext uri="{DCECCB84-F9BA-43D5-87BE-67443E8EF086}">
      <p15:sldGuideLst xmlns:p15="http://schemas.microsoft.com/office/powerpoint/2012/main">
        <p15:guide id="1" orient="horz" pos="311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BOUT ARDC">
  <p:cSld name="ABOUT ARDC">
    <p:spTree>
      <p:nvGrpSpPr>
        <p:cNvPr id="1" name="Shape 38"/>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E432-9971-16E2-97DB-A850196C6B86}"/>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6102908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BOUT ARDC 1">
  <p:cSld name="ABOUT ARDC 1">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l="20164" t="32747" r="11201" b="8077"/>
          <a:stretch/>
        </p:blipFill>
        <p:spPr>
          <a:xfrm>
            <a:off x="1" y="709600"/>
            <a:ext cx="12192004" cy="5256165"/>
          </a:xfrm>
          <a:prstGeom prst="rect">
            <a:avLst/>
          </a:prstGeom>
          <a:noFill/>
          <a:ln>
            <a:noFill/>
          </a:ln>
        </p:spPr>
      </p:pic>
      <p:sp>
        <p:nvSpPr>
          <p:cNvPr id="41" name="Google Shape;41;p5"/>
          <p:cNvSpPr/>
          <p:nvPr/>
        </p:nvSpPr>
        <p:spPr>
          <a:xfrm>
            <a:off x="4038500" y="-500"/>
            <a:ext cx="6332800" cy="643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txBox="1"/>
          <p:nvPr/>
        </p:nvSpPr>
        <p:spPr>
          <a:xfrm>
            <a:off x="4782333" y="2270484"/>
            <a:ext cx="4857600" cy="34952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Purpose</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provide Australian researchers with competitive advantage through data.</a:t>
            </a:r>
            <a:endParaRPr sz="2400">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endParaRPr sz="1467">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Mission</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accelerate research and innovation by driving excellence in the creation, analysis and retention of high‑quality data assets.</a:t>
            </a:r>
            <a:endParaRPr sz="2400">
              <a:solidFill>
                <a:srgbClr val="464646"/>
              </a:solidFill>
              <a:latin typeface="Calibri"/>
              <a:ea typeface="Calibri"/>
              <a:cs typeface="Calibri"/>
              <a:sym typeface="Calibri"/>
            </a:endParaRPr>
          </a:p>
        </p:txBody>
      </p:sp>
      <p:sp>
        <p:nvSpPr>
          <p:cNvPr id="43" name="Google Shape;43;p5"/>
          <p:cNvSpPr/>
          <p:nvPr/>
        </p:nvSpPr>
        <p:spPr>
          <a:xfrm>
            <a:off x="9421100" y="6067567"/>
            <a:ext cx="1435200" cy="79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E1E8941A-6DD5-CB2A-A55A-FB6D08BC52F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6512932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elcome to country">
  <p:cSld name="Welcome to countr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15208" t="12941" r="438" b="36645"/>
          <a:stretch/>
        </p:blipFill>
        <p:spPr>
          <a:xfrm>
            <a:off x="1" y="709600"/>
            <a:ext cx="12192004" cy="5256168"/>
          </a:xfrm>
          <a:prstGeom prst="rect">
            <a:avLst/>
          </a:prstGeom>
          <a:noFill/>
          <a:ln>
            <a:noFill/>
          </a:ln>
        </p:spPr>
      </p:pic>
      <p:sp>
        <p:nvSpPr>
          <p:cNvPr id="46" name="Google Shape;46;p6"/>
          <p:cNvSpPr/>
          <p:nvPr/>
        </p:nvSpPr>
        <p:spPr>
          <a:xfrm>
            <a:off x="400067" y="641367"/>
            <a:ext cx="4644400" cy="5664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w</a:t>
            </a:r>
            <a:endParaRPr sz="2400">
              <a:solidFill>
                <a:schemeClr val="lt1"/>
              </a:solidFill>
            </a:endParaRPr>
          </a:p>
        </p:txBody>
      </p:sp>
      <p:sp>
        <p:nvSpPr>
          <p:cNvPr id="47" name="Google Shape;47;p6"/>
          <p:cNvSpPr txBox="1"/>
          <p:nvPr/>
        </p:nvSpPr>
        <p:spPr>
          <a:xfrm>
            <a:off x="1003667" y="2816367"/>
            <a:ext cx="3589600" cy="2302553"/>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None/>
            </a:pPr>
            <a:r>
              <a:rPr lang="en-GB" sz="2267">
                <a:solidFill>
                  <a:schemeClr val="dk1"/>
                </a:solidFill>
                <a:latin typeface="Calibri"/>
                <a:ea typeface="Calibri"/>
                <a:cs typeface="Calibri"/>
                <a:sym typeface="Calibri"/>
              </a:rPr>
              <a:t>We acknowledge and celebrate the First Australians on whose traditional lands we meet, and we pay our respect to their elders past, present and emerging.</a:t>
            </a:r>
            <a:endParaRPr sz="2267">
              <a:latin typeface="Calibri"/>
              <a:ea typeface="Calibri"/>
              <a:cs typeface="Calibri"/>
              <a:sym typeface="Calibri"/>
            </a:endParaRPr>
          </a:p>
        </p:txBody>
      </p:sp>
      <p:sp>
        <p:nvSpPr>
          <p:cNvPr id="48" name="Google Shape;48;p6"/>
          <p:cNvSpPr txBox="1"/>
          <p:nvPr/>
        </p:nvSpPr>
        <p:spPr>
          <a:xfrm>
            <a:off x="1003900" y="1640433"/>
            <a:ext cx="3703600" cy="84959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GB" sz="3067">
                <a:solidFill>
                  <a:schemeClr val="dk1"/>
                </a:solidFill>
                <a:latin typeface="Calibri"/>
                <a:ea typeface="Calibri"/>
                <a:cs typeface="Calibri"/>
                <a:sym typeface="Calibri"/>
              </a:rPr>
              <a:t>ACKNOWLEDGEMENT OF COUNTRY</a:t>
            </a:r>
            <a:endParaRPr sz="3067">
              <a:latin typeface="Calibri"/>
              <a:ea typeface="Calibri"/>
              <a:cs typeface="Calibri"/>
              <a:sym typeface="Calibri"/>
            </a:endParaRPr>
          </a:p>
        </p:txBody>
      </p:sp>
      <p:sp>
        <p:nvSpPr>
          <p:cNvPr id="49" name="Google Shape;49;p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DAD4343-E38F-70A1-6641-994B3F4BA32A}"/>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44279586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reak Slide  - with title">
  <p:cSld name="Break Slide  - with title">
    <p:spTree>
      <p:nvGrpSpPr>
        <p:cNvPr id="1" name="Shape 50"/>
        <p:cNvGrpSpPr/>
        <p:nvPr/>
      </p:nvGrpSpPr>
      <p:grpSpPr>
        <a:xfrm>
          <a:off x="0" y="0"/>
          <a:ext cx="0" cy="0"/>
          <a:chOff x="0" y="0"/>
          <a:chExt cx="0" cy="0"/>
        </a:xfrm>
      </p:grpSpPr>
      <p:sp>
        <p:nvSpPr>
          <p:cNvPr id="51" name="Google Shape;51;p7"/>
          <p:cNvSpPr/>
          <p:nvPr/>
        </p:nvSpPr>
        <p:spPr>
          <a:xfrm>
            <a:off x="0" y="0"/>
            <a:ext cx="12192000" cy="5966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54" name="Google Shape;54;p7"/>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7"/>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56" name="Google Shape;56;p7"/>
          <p:cNvGrpSpPr/>
          <p:nvPr/>
        </p:nvGrpSpPr>
        <p:grpSpPr>
          <a:xfrm>
            <a:off x="8106600" y="2349534"/>
            <a:ext cx="125600" cy="613700"/>
            <a:chOff x="6193700" y="1865950"/>
            <a:chExt cx="94200" cy="460275"/>
          </a:xfrm>
        </p:grpSpPr>
        <p:sp>
          <p:nvSpPr>
            <p:cNvPr id="57" name="Google Shape;57;p7"/>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8" name="Google Shape;58;p7"/>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9" name="Google Shape;59;p7"/>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60" name="Google Shape;60;p7"/>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61" name="Google Shape;61;p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1AF86D1E-E516-39D3-7A2B-2E5E538DB72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01072686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reak Slide  - No Title">
  <p:cSld name="Break Slide  - No Title">
    <p:spTree>
      <p:nvGrpSpPr>
        <p:cNvPr id="1" name="Shape 62"/>
        <p:cNvGrpSpPr/>
        <p:nvPr/>
      </p:nvGrpSpPr>
      <p:grpSpPr>
        <a:xfrm>
          <a:off x="0" y="0"/>
          <a:ext cx="0" cy="0"/>
          <a:chOff x="0" y="0"/>
          <a:chExt cx="0" cy="0"/>
        </a:xfrm>
      </p:grpSpPr>
      <p:sp>
        <p:nvSpPr>
          <p:cNvPr id="63" name="Google Shape;63;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8"/>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65" name="Google Shape;65;p8"/>
          <p:cNvSpPr>
            <a:spLocks noGrp="1"/>
          </p:cNvSpPr>
          <p:nvPr>
            <p:ph type="pic" idx="2"/>
          </p:nvPr>
        </p:nvSpPr>
        <p:spPr>
          <a:xfrm>
            <a:off x="0" y="0"/>
            <a:ext cx="12192000" cy="5966000"/>
          </a:xfrm>
          <a:prstGeom prst="rect">
            <a:avLst/>
          </a:prstGeom>
          <a:noFill/>
          <a:ln>
            <a:noFill/>
          </a:ln>
        </p:spPr>
      </p:sp>
      <p:sp>
        <p:nvSpPr>
          <p:cNvPr id="66" name="Google Shape;66;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7FEC3EB9-961A-2B56-19DF-4E256DF3EE9B}"/>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5243135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AGE - 1 COLOUMN">
  <p:cSld name="BLANK PAGE - 1 COLOUMN">
    <p:spTree>
      <p:nvGrpSpPr>
        <p:cNvPr id="1" name="Shape 68"/>
        <p:cNvGrpSpPr/>
        <p:nvPr/>
      </p:nvGrpSpPr>
      <p:grpSpPr>
        <a:xfrm>
          <a:off x="0" y="0"/>
          <a:ext cx="0" cy="0"/>
          <a:chOff x="0" y="0"/>
          <a:chExt cx="0" cy="0"/>
        </a:xfrm>
      </p:grpSpPr>
      <p:sp>
        <p:nvSpPr>
          <p:cNvPr id="69" name="Google Shape;69;p9"/>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9"/>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9"/>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2" name="Google Shape;72;p9"/>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3" name="Google Shape;73;p9"/>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4D41D983-8FA5-4022-2445-FE18CED0070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510094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8544-326A-243E-479C-AF6B2CF5D3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8E74463-9381-0617-6013-6A3CEE25AF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0A3B19A-8361-EEEF-0237-FCB2B7FDE03F}"/>
              </a:ext>
            </a:extLst>
          </p:cNvPr>
          <p:cNvSpPr>
            <a:spLocks noGrp="1"/>
          </p:cNvSpPr>
          <p:nvPr>
            <p:ph type="dt" sz="half" idx="10"/>
          </p:nvPr>
        </p:nvSpPr>
        <p:spPr/>
        <p:txBody>
          <a:bodyPr/>
          <a:lstStyle/>
          <a:p>
            <a:fld id="{EF47C537-D446-4936-BDEC-716BC6253C45}" type="datetime1">
              <a:rPr lang="en-AU" smtClean="0"/>
              <a:t>12/9/2023</a:t>
            </a:fld>
            <a:endParaRPr lang="en-AU"/>
          </a:p>
        </p:txBody>
      </p:sp>
      <p:sp>
        <p:nvSpPr>
          <p:cNvPr id="5" name="Footer Placeholder 4">
            <a:extLst>
              <a:ext uri="{FF2B5EF4-FFF2-40B4-BE49-F238E27FC236}">
                <a16:creationId xmlns:a16="http://schemas.microsoft.com/office/drawing/2014/main" id="{DF117E1D-90D2-5310-4E00-A183068A350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1DA0E8E-DD3C-686A-81F0-2AEB0DDF496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1670496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AGE - 1 COLOUMN 2">
  <p:cSld name="BLANK PAGE - 1 COLOUMN 2">
    <p:spTree>
      <p:nvGrpSpPr>
        <p:cNvPr id="1" name="Shape 74"/>
        <p:cNvGrpSpPr/>
        <p:nvPr/>
      </p:nvGrpSpPr>
      <p:grpSpPr>
        <a:xfrm>
          <a:off x="0" y="0"/>
          <a:ext cx="0" cy="0"/>
          <a:chOff x="0" y="0"/>
          <a:chExt cx="0" cy="0"/>
        </a:xfrm>
      </p:grpSpPr>
      <p:sp>
        <p:nvSpPr>
          <p:cNvPr id="75" name="Google Shape;75;p1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0"/>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7" name="Google Shape;77;p10"/>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8" name="Google Shape;78;p10"/>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9E98A63B-EBC7-4600-9609-2CEDE046F93E}"/>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72608436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AGE - 1 COLOUMN 1">
  <p:cSld name="BLANK PAGE - 1 COLOUMN 1">
    <p:spTree>
      <p:nvGrpSpPr>
        <p:cNvPr id="1" name="Shape 79"/>
        <p:cNvGrpSpPr/>
        <p:nvPr/>
      </p:nvGrpSpPr>
      <p:grpSpPr>
        <a:xfrm>
          <a:off x="0" y="0"/>
          <a:ext cx="0" cy="0"/>
          <a:chOff x="0" y="0"/>
          <a:chExt cx="0" cy="0"/>
        </a:xfrm>
      </p:grpSpPr>
      <p:pic>
        <p:nvPicPr>
          <p:cNvPr id="80" name="Google Shape;80;p11"/>
          <p:cNvPicPr preferRelativeResize="0"/>
          <p:nvPr/>
        </p:nvPicPr>
        <p:blipFill>
          <a:blip r:embed="rId2">
            <a:alphaModFix/>
          </a:blip>
          <a:stretch>
            <a:fillRect/>
          </a:stretch>
        </p:blipFill>
        <p:spPr>
          <a:xfrm>
            <a:off x="1" y="7"/>
            <a:ext cx="12192004" cy="5953127"/>
          </a:xfrm>
          <a:prstGeom prst="rect">
            <a:avLst/>
          </a:prstGeom>
          <a:noFill/>
          <a:ln>
            <a:noFill/>
          </a:ln>
        </p:spPr>
      </p:pic>
      <p:sp>
        <p:nvSpPr>
          <p:cNvPr id="81" name="Google Shape;81;p11"/>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1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83" name="Google Shape;83;p11"/>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chemeClr val="lt1"/>
              </a:buClr>
              <a:buSzPts val="1800"/>
              <a:buFont typeface="Calibri"/>
              <a:buChar char="●"/>
              <a:defRPr b="1">
                <a:solidFill>
                  <a:schemeClr val="lt1"/>
                </a:solidFill>
                <a:latin typeface="Calibri"/>
                <a:ea typeface="Calibri"/>
                <a:cs typeface="Calibri"/>
                <a:sym typeface="Calibri"/>
              </a:defRPr>
            </a:lvl1pPr>
            <a:lvl2pPr marL="1219170" lvl="1"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828754" lvl="2"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2438339" lvl="3"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3047924" lvl="4"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3657509" lvl="5"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6pPr>
            <a:lvl7pPr marL="4267093" lvl="6"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7pPr>
            <a:lvl8pPr marL="4876678" lvl="7"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8pPr>
            <a:lvl9pPr marL="5486263" lvl="8" indent="-457189" rtl="0">
              <a:lnSpc>
                <a:spcPct val="95000"/>
              </a:lnSpc>
              <a:spcBef>
                <a:spcPts val="1067"/>
              </a:spcBef>
              <a:spcAft>
                <a:spcPts val="1067"/>
              </a:spcAft>
              <a:buClr>
                <a:schemeClr val="lt1"/>
              </a:buClr>
              <a:buSzPts val="1800"/>
              <a:buFont typeface="Calibri"/>
              <a:buChar char="■"/>
              <a:defRPr>
                <a:solidFill>
                  <a:schemeClr val="lt1"/>
                </a:solidFill>
                <a:latin typeface="Calibri"/>
                <a:ea typeface="Calibri"/>
                <a:cs typeface="Calibri"/>
                <a:sym typeface="Calibri"/>
              </a:defRPr>
            </a:lvl9pPr>
          </a:lstStyle>
          <a:p>
            <a:endParaRPr/>
          </a:p>
        </p:txBody>
      </p:sp>
      <p:sp>
        <p:nvSpPr>
          <p:cNvPr id="84" name="Google Shape;84;p11"/>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sz="3200" b="0">
                <a:solidFill>
                  <a:schemeClr val="lt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4655C870-DFB4-AF9F-57CB-44ABB3AB628D}"/>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49095701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OP BANNER - 1 COLUMN">
  <p:cSld name="TOP BANNER - 1 COLUMN">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78667" y="2811867"/>
            <a:ext cx="5984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87" name="Google Shape;87;p12"/>
          <p:cNvSpPr txBox="1">
            <a:spLocks noGrp="1"/>
          </p:cNvSpPr>
          <p:nvPr>
            <p:ph type="body" idx="1"/>
          </p:nvPr>
        </p:nvSpPr>
        <p:spPr>
          <a:xfrm>
            <a:off x="878667" y="3491767"/>
            <a:ext cx="5831200" cy="21144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88" name="Google Shape;88;p12"/>
          <p:cNvSpPr>
            <a:spLocks noGrp="1"/>
          </p:cNvSpPr>
          <p:nvPr>
            <p:ph type="pic" idx="2"/>
          </p:nvPr>
        </p:nvSpPr>
        <p:spPr>
          <a:xfrm>
            <a:off x="0" y="0"/>
            <a:ext cx="12192000" cy="2349200"/>
          </a:xfrm>
          <a:prstGeom prst="rect">
            <a:avLst/>
          </a:prstGeom>
          <a:noFill/>
          <a:ln>
            <a:noFill/>
          </a:ln>
        </p:spPr>
      </p:sp>
      <p:sp>
        <p:nvSpPr>
          <p:cNvPr id="89" name="Google Shape;89;p12"/>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1ECF1FC6-ACDB-B1A7-A60B-3DAA0B794EF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99500165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DE BANNER - 1 COLUMN">
  <p:cSld name="SIDE BANNER - 1 COLUMN">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5513667" y="1179933"/>
            <a:ext cx="5988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2" name="Google Shape;92;p13"/>
          <p:cNvSpPr txBox="1">
            <a:spLocks noGrp="1"/>
          </p:cNvSpPr>
          <p:nvPr>
            <p:ph type="body" idx="1"/>
          </p:nvPr>
        </p:nvSpPr>
        <p:spPr>
          <a:xfrm>
            <a:off x="5513400" y="2090733"/>
            <a:ext cx="51048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93" name="Google Shape;93;p13"/>
          <p:cNvSpPr>
            <a:spLocks noGrp="1"/>
          </p:cNvSpPr>
          <p:nvPr>
            <p:ph type="pic" idx="2"/>
          </p:nvPr>
        </p:nvSpPr>
        <p:spPr>
          <a:xfrm>
            <a:off x="400067" y="0"/>
            <a:ext cx="4382400" cy="6858000"/>
          </a:xfrm>
          <a:prstGeom prst="rect">
            <a:avLst/>
          </a:prstGeom>
          <a:noFill/>
          <a:ln>
            <a:noFill/>
          </a:ln>
        </p:spPr>
      </p:sp>
      <p:sp>
        <p:nvSpPr>
          <p:cNvPr id="2" name="Footer Placeholder 1">
            <a:extLst>
              <a:ext uri="{FF2B5EF4-FFF2-40B4-BE49-F238E27FC236}">
                <a16:creationId xmlns:a16="http://schemas.microsoft.com/office/drawing/2014/main" id="{F1C26786-12B5-044B-CB49-9C7E2D29C56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7546377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R SIDE IMAGE - 1 COLUMN">
  <p:cSld name="R SIDE IMAGE - 1 COLUMN">
    <p:spTree>
      <p:nvGrpSpPr>
        <p:cNvPr id="1" name="Shape 94"/>
        <p:cNvGrpSpPr/>
        <p:nvPr/>
      </p:nvGrpSpPr>
      <p:grpSpPr>
        <a:xfrm>
          <a:off x="0" y="0"/>
          <a:ext cx="0" cy="0"/>
          <a:chOff x="0" y="0"/>
          <a:chExt cx="0" cy="0"/>
        </a:xfrm>
      </p:grpSpPr>
      <p:sp>
        <p:nvSpPr>
          <p:cNvPr id="95" name="Google Shape;95;p14"/>
          <p:cNvSpPr>
            <a:spLocks noGrp="1"/>
          </p:cNvSpPr>
          <p:nvPr>
            <p:ph type="pic" idx="2"/>
          </p:nvPr>
        </p:nvSpPr>
        <p:spPr>
          <a:xfrm>
            <a:off x="4782333" y="709600"/>
            <a:ext cx="7409600" cy="5256000"/>
          </a:xfrm>
          <a:prstGeom prst="rect">
            <a:avLst/>
          </a:prstGeom>
          <a:noFill/>
          <a:ln>
            <a:noFill/>
          </a:ln>
        </p:spPr>
      </p:sp>
      <p:sp>
        <p:nvSpPr>
          <p:cNvPr id="96" name="Google Shape;96;p14"/>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7" name="Google Shape;97;p14"/>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98" name="Google Shape;98;p14"/>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7D466B1C-DC77-2737-D71E-661B4EEEF903}"/>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3691624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 SIDE IMAGE - 1 COLUMN 1">
  <p:cSld name="R SIDE IMAGE - 1 COLUMN 1">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1" name="Google Shape;101;p15"/>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2" name="Google Shape;102;p15"/>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0F9489D1-AAFA-58E7-591D-265B2C47E5A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512271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103"/>
        <p:cNvGrpSpPr/>
        <p:nvPr/>
      </p:nvGrpSpPr>
      <p:grpSpPr>
        <a:xfrm>
          <a:off x="0" y="0"/>
          <a:ext cx="0" cy="0"/>
          <a:chOff x="0" y="0"/>
          <a:chExt cx="0" cy="0"/>
        </a:xfrm>
      </p:grpSpPr>
      <p:sp>
        <p:nvSpPr>
          <p:cNvPr id="104" name="Google Shape;104;p16"/>
          <p:cNvSpPr>
            <a:spLocks noGrp="1"/>
          </p:cNvSpPr>
          <p:nvPr>
            <p:ph type="pic" idx="2"/>
          </p:nvPr>
        </p:nvSpPr>
        <p:spPr>
          <a:xfrm>
            <a:off x="6709667" y="0"/>
            <a:ext cx="5117200" cy="5965600"/>
          </a:xfrm>
          <a:prstGeom prst="rect">
            <a:avLst/>
          </a:prstGeom>
          <a:noFill/>
          <a:ln>
            <a:noFill/>
          </a:ln>
        </p:spPr>
      </p:sp>
      <p:sp>
        <p:nvSpPr>
          <p:cNvPr id="105" name="Google Shape;105;p16"/>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6" name="Google Shape;106;p16"/>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7" name="Google Shape;107;p16"/>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82456DFF-040A-FFA2-3199-4900E4FD3E4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7591287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R CHART + TEXT">
  <p:cSld name="BAR CHART + TEXT">
    <p:spTree>
      <p:nvGrpSpPr>
        <p:cNvPr id="1" name="Shape 108"/>
        <p:cNvGrpSpPr/>
        <p:nvPr/>
      </p:nvGrpSpPr>
      <p:grpSpPr>
        <a:xfrm>
          <a:off x="0" y="0"/>
          <a:ext cx="0" cy="0"/>
          <a:chOff x="0" y="0"/>
          <a:chExt cx="0" cy="0"/>
        </a:xfrm>
      </p:grpSpPr>
      <p:sp>
        <p:nvSpPr>
          <p:cNvPr id="109" name="Google Shape;109;p17"/>
          <p:cNvSpPr/>
          <p:nvPr/>
        </p:nvSpPr>
        <p:spPr>
          <a:xfrm>
            <a:off x="4525967" y="0"/>
            <a:ext cx="7300800" cy="5966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10" name="Google Shape;110;p17"/>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11" name="Google Shape;111;p17"/>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12" name="Google Shape;112;p17"/>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6DD39C00-3609-6757-7DC2-45FAAD898F6D}"/>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5687595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113"/>
        <p:cNvGrpSpPr/>
        <p:nvPr/>
      </p:nvGrpSpPr>
      <p:grpSpPr>
        <a:xfrm>
          <a:off x="0" y="0"/>
          <a:ext cx="0" cy="0"/>
          <a:chOff x="0" y="0"/>
          <a:chExt cx="0" cy="0"/>
        </a:xfrm>
      </p:grpSpPr>
      <p:sp>
        <p:nvSpPr>
          <p:cNvPr id="114" name="Google Shape;114;p18"/>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8"/>
          <p:cNvSpPr/>
          <p:nvPr/>
        </p:nvSpPr>
        <p:spPr>
          <a:xfrm>
            <a:off x="887933"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8"/>
          <p:cNvSpPr/>
          <p:nvPr/>
        </p:nvSpPr>
        <p:spPr>
          <a:xfrm>
            <a:off x="887933"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8"/>
          <p:cNvSpPr/>
          <p:nvPr/>
        </p:nvSpPr>
        <p:spPr>
          <a:xfrm>
            <a:off x="2672820"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8"/>
          <p:cNvSpPr/>
          <p:nvPr/>
        </p:nvSpPr>
        <p:spPr>
          <a:xfrm>
            <a:off x="2672820"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8"/>
          <p:cNvSpPr/>
          <p:nvPr/>
        </p:nvSpPr>
        <p:spPr>
          <a:xfrm>
            <a:off x="4457708"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8"/>
          <p:cNvSpPr/>
          <p:nvPr/>
        </p:nvSpPr>
        <p:spPr>
          <a:xfrm>
            <a:off x="4457708"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8"/>
          <p:cNvSpPr/>
          <p:nvPr/>
        </p:nvSpPr>
        <p:spPr>
          <a:xfrm>
            <a:off x="4457708"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8"/>
          <p:cNvSpPr/>
          <p:nvPr/>
        </p:nvSpPr>
        <p:spPr>
          <a:xfrm>
            <a:off x="6242595"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18"/>
          <p:cNvSpPr/>
          <p:nvPr/>
        </p:nvSpPr>
        <p:spPr>
          <a:xfrm>
            <a:off x="6242595"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8"/>
          <p:cNvSpPr/>
          <p:nvPr/>
        </p:nvSpPr>
        <p:spPr>
          <a:xfrm>
            <a:off x="6242595"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8"/>
          <p:cNvSpPr/>
          <p:nvPr/>
        </p:nvSpPr>
        <p:spPr>
          <a:xfrm>
            <a:off x="8027481"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8"/>
          <p:cNvSpPr/>
          <p:nvPr/>
        </p:nvSpPr>
        <p:spPr>
          <a:xfrm>
            <a:off x="8027481"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8"/>
          <p:cNvSpPr/>
          <p:nvPr/>
        </p:nvSpPr>
        <p:spPr>
          <a:xfrm>
            <a:off x="8027481"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8"/>
          <p:cNvSpPr/>
          <p:nvPr/>
        </p:nvSpPr>
        <p:spPr>
          <a:xfrm>
            <a:off x="9812369"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8"/>
          <p:cNvSpPr/>
          <p:nvPr/>
        </p:nvSpPr>
        <p:spPr>
          <a:xfrm>
            <a:off x="9812369"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8"/>
          <p:cNvSpPr/>
          <p:nvPr/>
        </p:nvSpPr>
        <p:spPr>
          <a:xfrm>
            <a:off x="9812369"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8"/>
          <p:cNvSpPr txBox="1">
            <a:spLocks noGrp="1"/>
          </p:cNvSpPr>
          <p:nvPr>
            <p:ph type="title"/>
          </p:nvPr>
        </p:nvSpPr>
        <p:spPr>
          <a:xfrm>
            <a:off x="887103" y="910265"/>
            <a:ext cx="3101600" cy="3904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2" name="Google Shape;132;p1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2DCF46D5-5938-DEFA-2AF1-37C5BA8A1964}"/>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3266298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33"/>
        <p:cNvGrpSpPr/>
        <p:nvPr/>
      </p:nvGrpSpPr>
      <p:grpSpPr>
        <a:xfrm>
          <a:off x="0" y="0"/>
          <a:ext cx="0" cy="0"/>
          <a:chOff x="0" y="0"/>
          <a:chExt cx="0" cy="0"/>
        </a:xfrm>
      </p:grpSpPr>
      <p:sp>
        <p:nvSpPr>
          <p:cNvPr id="134" name="Google Shape;134;p19"/>
          <p:cNvSpPr/>
          <p:nvPr/>
        </p:nvSpPr>
        <p:spPr>
          <a:xfrm>
            <a:off x="4525967" y="0"/>
            <a:ext cx="7300800" cy="59660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35" name="Google Shape;135;p19"/>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6" name="Google Shape;136;p19"/>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37" name="Google Shape;137;p19"/>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2434958-0D57-CDB2-B011-445B748CD84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699017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87BA-FE8D-FF50-D964-6574BEACD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A163DFA-B684-68EF-8C4B-38C0968CF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7DC2C-D1AA-C309-2AD5-6C8CA62609FC}"/>
              </a:ext>
            </a:extLst>
          </p:cNvPr>
          <p:cNvSpPr>
            <a:spLocks noGrp="1"/>
          </p:cNvSpPr>
          <p:nvPr>
            <p:ph type="dt" sz="half" idx="10"/>
          </p:nvPr>
        </p:nvSpPr>
        <p:spPr/>
        <p:txBody>
          <a:bodyPr/>
          <a:lstStyle/>
          <a:p>
            <a:fld id="{96F6F184-3219-48C1-B745-9C72B70D4AA8}" type="datetime1">
              <a:rPr lang="en-AU" smtClean="0"/>
              <a:t>12/9/2023</a:t>
            </a:fld>
            <a:endParaRPr lang="en-AU"/>
          </a:p>
        </p:txBody>
      </p:sp>
      <p:sp>
        <p:nvSpPr>
          <p:cNvPr id="5" name="Footer Placeholder 4">
            <a:extLst>
              <a:ext uri="{FF2B5EF4-FFF2-40B4-BE49-F238E27FC236}">
                <a16:creationId xmlns:a16="http://schemas.microsoft.com/office/drawing/2014/main" id="{C4EDB3F5-E1D2-E129-ADF9-F1769582DCE6}"/>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E36EF3F-201D-6A0E-D6AF-280B8863875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031648280"/>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E CHART + TEXT">
  <p:cSld name="PIE CHART + TEXT">
    <p:spTree>
      <p:nvGrpSpPr>
        <p:cNvPr id="1" name="Shape 138"/>
        <p:cNvGrpSpPr/>
        <p:nvPr/>
      </p:nvGrpSpPr>
      <p:grpSpPr>
        <a:xfrm>
          <a:off x="0" y="0"/>
          <a:ext cx="0" cy="0"/>
          <a:chOff x="0" y="0"/>
          <a:chExt cx="0" cy="0"/>
        </a:xfrm>
      </p:grpSpPr>
      <p:sp>
        <p:nvSpPr>
          <p:cNvPr id="139" name="Google Shape;139;p20"/>
          <p:cNvSpPr/>
          <p:nvPr/>
        </p:nvSpPr>
        <p:spPr>
          <a:xfrm>
            <a:off x="4525967" y="-95267"/>
            <a:ext cx="7300800" cy="65992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pic>
        <p:nvPicPr>
          <p:cNvPr id="140" name="Google Shape;140;p20"/>
          <p:cNvPicPr preferRelativeResize="0"/>
          <p:nvPr/>
        </p:nvPicPr>
        <p:blipFill>
          <a:blip r:embed="rId2">
            <a:alphaModFix/>
          </a:blip>
          <a:stretch>
            <a:fillRect/>
          </a:stretch>
        </p:blipFill>
        <p:spPr>
          <a:xfrm>
            <a:off x="9155401" y="5868026"/>
            <a:ext cx="3226199" cy="835241"/>
          </a:xfrm>
          <a:prstGeom prst="rect">
            <a:avLst/>
          </a:prstGeom>
          <a:noFill/>
          <a:ln>
            <a:noFill/>
          </a:ln>
        </p:spPr>
      </p:pic>
      <p:sp>
        <p:nvSpPr>
          <p:cNvPr id="141" name="Google Shape;141;p20"/>
          <p:cNvSpPr txBox="1">
            <a:spLocks noGrp="1"/>
          </p:cNvSpPr>
          <p:nvPr>
            <p:ph type="title"/>
          </p:nvPr>
        </p:nvSpPr>
        <p:spPr>
          <a:xfrm>
            <a:off x="878667" y="2806700"/>
            <a:ext cx="2432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100"/>
              <a:buFont typeface="Calibri"/>
              <a:buNone/>
              <a:defRPr sz="2800">
                <a:solidFill>
                  <a:srgbClr val="404041"/>
                </a:solidFill>
                <a:latin typeface="Calibri"/>
                <a:ea typeface="Calibri"/>
                <a:cs typeface="Calibri"/>
                <a:sym typeface="Calibri"/>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42" name="Google Shape;142;p20"/>
          <p:cNvSpPr txBox="1">
            <a:spLocks noGrp="1"/>
          </p:cNvSpPr>
          <p:nvPr>
            <p:ph type="body" idx="1"/>
          </p:nvPr>
        </p:nvSpPr>
        <p:spPr>
          <a:xfrm>
            <a:off x="864667" y="3907633"/>
            <a:ext cx="2460800" cy="1443200"/>
          </a:xfrm>
          <a:prstGeom prst="rect">
            <a:avLst/>
          </a:prstGeom>
        </p:spPr>
        <p:txBody>
          <a:bodyPr spcFirstLastPara="1" wrap="square" lIns="0" tIns="0" rIns="0" bIns="0" anchor="t" anchorCtr="0">
            <a:noAutofit/>
          </a:bodyPr>
          <a:lstStyle>
            <a:lvl1pPr marL="609585" lvl="0" indent="-431789" rtl="0">
              <a:lnSpc>
                <a:spcPct val="95000"/>
              </a:lnSpc>
              <a:spcBef>
                <a:spcPts val="0"/>
              </a:spcBef>
              <a:spcAft>
                <a:spcPts val="0"/>
              </a:spcAft>
              <a:buClr>
                <a:srgbClr val="404041"/>
              </a:buClr>
              <a:buSzPts val="1500"/>
              <a:buFont typeface="Calibri"/>
              <a:buChar char="●"/>
              <a:defRPr sz="2000" b="1">
                <a:solidFill>
                  <a:srgbClr val="404041"/>
                </a:solidFill>
                <a:latin typeface="Calibri"/>
                <a:ea typeface="Calibri"/>
                <a:cs typeface="Calibri"/>
                <a:sym typeface="Calibri"/>
              </a:defRPr>
            </a:lvl1pPr>
            <a:lvl2pPr marL="1219170" lvl="1"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2pPr>
            <a:lvl3pPr marL="1828754" lvl="2"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3pPr>
            <a:lvl4pPr marL="2438339" lvl="3"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4pPr>
            <a:lvl5pPr marL="3047924" lvl="4"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5pPr>
            <a:lvl6pPr marL="3657509" lvl="5"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6pPr>
            <a:lvl7pPr marL="4267093" lvl="6"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7pPr>
            <a:lvl8pPr marL="4876678" lvl="7"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8pPr>
            <a:lvl9pPr marL="5486263" lvl="8" indent="-414856" rtl="0">
              <a:lnSpc>
                <a:spcPct val="95000"/>
              </a:lnSpc>
              <a:spcBef>
                <a:spcPts val="1067"/>
              </a:spcBef>
              <a:spcAft>
                <a:spcPts val="1067"/>
              </a:spcAft>
              <a:buClr>
                <a:srgbClr val="404041"/>
              </a:buClr>
              <a:buSzPts val="1300"/>
              <a:buFont typeface="Calibri"/>
              <a:buChar char="■"/>
              <a:defRPr sz="1733">
                <a:solidFill>
                  <a:srgbClr val="404041"/>
                </a:solidFill>
                <a:latin typeface="Calibri"/>
                <a:ea typeface="Calibri"/>
                <a:cs typeface="Calibri"/>
                <a:sym typeface="Calibri"/>
              </a:defRPr>
            </a:lvl9pPr>
          </a:lstStyle>
          <a:p>
            <a:endParaRPr/>
          </a:p>
        </p:txBody>
      </p:sp>
      <p:sp>
        <p:nvSpPr>
          <p:cNvPr id="143" name="Google Shape;143;p20"/>
          <p:cNvSpPr txBox="1">
            <a:spLocks noGrp="1"/>
          </p:cNvSpPr>
          <p:nvPr>
            <p:ph type="subTitle" idx="2"/>
          </p:nvPr>
        </p:nvSpPr>
        <p:spPr>
          <a:xfrm>
            <a:off x="5253867" y="5916600"/>
            <a:ext cx="4126800" cy="254000"/>
          </a:xfrm>
          <a:prstGeom prst="rect">
            <a:avLst/>
          </a:prstGeom>
        </p:spPr>
        <p:txBody>
          <a:bodyPr spcFirstLastPara="1" wrap="square" lIns="0" tIns="0" rIns="0" bIns="0" anchor="t" anchorCtr="0">
            <a:normAutofit/>
          </a:bodyPr>
          <a:lstStyle>
            <a:lvl1pPr lvl="0" rtl="0">
              <a:spcBef>
                <a:spcPts val="0"/>
              </a:spcBef>
              <a:spcAft>
                <a:spcPts val="0"/>
              </a:spcAft>
              <a:buClr>
                <a:srgbClr val="404041"/>
              </a:buClr>
              <a:buSzPts val="1500"/>
              <a:buFont typeface="Calibri"/>
              <a:buNone/>
              <a:defRPr sz="2000" b="1">
                <a:solidFill>
                  <a:srgbClr val="404041"/>
                </a:solidFill>
                <a:latin typeface="Calibri"/>
                <a:ea typeface="Calibri"/>
                <a:cs typeface="Calibri"/>
                <a:sym typeface="Calibri"/>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144" name="Google Shape;144;p20" title="Points scored"/>
          <p:cNvPicPr preferRelativeResize="0"/>
          <p:nvPr/>
        </p:nvPicPr>
        <p:blipFill>
          <a:blip r:embed="rId3">
            <a:alphaModFix/>
          </a:blip>
          <a:stretch>
            <a:fillRect/>
          </a:stretch>
        </p:blipFill>
        <p:spPr>
          <a:xfrm>
            <a:off x="5253867" y="521616"/>
            <a:ext cx="6033136" cy="5263901"/>
          </a:xfrm>
          <a:prstGeom prst="rect">
            <a:avLst/>
          </a:prstGeom>
          <a:noFill/>
          <a:ln>
            <a:noFill/>
          </a:ln>
        </p:spPr>
      </p:pic>
      <p:sp>
        <p:nvSpPr>
          <p:cNvPr id="145" name="Google Shape;145;p20"/>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640BC53-C8C5-11AC-B5FA-4B5F53FBDAC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12676823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46"/>
        <p:cNvGrpSpPr/>
        <p:nvPr/>
      </p:nvGrpSpPr>
      <p:grpSpPr>
        <a:xfrm>
          <a:off x="0" y="0"/>
          <a:ext cx="0" cy="0"/>
          <a:chOff x="0" y="0"/>
          <a:chExt cx="0" cy="0"/>
        </a:xfrm>
      </p:grpSpPr>
      <p:sp>
        <p:nvSpPr>
          <p:cNvPr id="147" name="Google Shape;147;p21"/>
          <p:cNvSpPr/>
          <p:nvPr/>
        </p:nvSpPr>
        <p:spPr>
          <a:xfrm>
            <a:off x="0" y="1529567"/>
            <a:ext cx="12192000" cy="44364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48" name="Google Shape;148;p2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149" name="Google Shape;149;p21"/>
          <p:cNvSpPr txBox="1">
            <a:spLocks noGrp="1"/>
          </p:cNvSpPr>
          <p:nvPr>
            <p:ph type="title"/>
          </p:nvPr>
        </p:nvSpPr>
        <p:spPr>
          <a:xfrm>
            <a:off x="394133" y="867967"/>
            <a:ext cx="11432800" cy="405200"/>
          </a:xfrm>
          <a:prstGeom prst="rect">
            <a:avLst/>
          </a:prstGeom>
        </p:spPr>
        <p:txBody>
          <a:bodyPr spcFirstLastPara="1" wrap="square" lIns="0" tIns="0" rIns="0" bIns="0" anchor="t" anchorCtr="0">
            <a:noAutofit/>
          </a:bodyPr>
          <a:lstStyle>
            <a:lvl1pPr lvl="0" algn="ctr" rtl="0">
              <a:spcBef>
                <a:spcPts val="0"/>
              </a:spcBef>
              <a:spcAft>
                <a:spcPts val="0"/>
              </a:spcAft>
              <a:buClr>
                <a:srgbClr val="404041"/>
              </a:buClr>
              <a:buSzPts val="2400"/>
              <a:buNone/>
              <a:defRPr sz="3200" b="0">
                <a:solidFill>
                  <a:srgbClr val="404041"/>
                </a:solidFill>
              </a:defRPr>
            </a:lvl1pPr>
            <a:lvl2pPr lvl="1" algn="ctr" rtl="0">
              <a:spcBef>
                <a:spcPts val="400"/>
              </a:spcBef>
              <a:spcAft>
                <a:spcPts val="0"/>
              </a:spcAft>
              <a:buSzPts val="2100"/>
              <a:buNone/>
              <a:defRPr sz="2800"/>
            </a:lvl2pPr>
            <a:lvl3pPr lvl="2" algn="ctr" rtl="0">
              <a:spcBef>
                <a:spcPts val="0"/>
              </a:spcBef>
              <a:spcAft>
                <a:spcPts val="0"/>
              </a:spcAft>
              <a:buSzPts val="2100"/>
              <a:buNone/>
              <a:defRPr sz="2800"/>
            </a:lvl3pPr>
            <a:lvl4pPr lvl="3" algn="ctr" rtl="0">
              <a:spcBef>
                <a:spcPts val="0"/>
              </a:spcBef>
              <a:spcAft>
                <a:spcPts val="0"/>
              </a:spcAft>
              <a:buSzPts val="2100"/>
              <a:buNone/>
              <a:defRPr sz="2800"/>
            </a:lvl4pPr>
            <a:lvl5pPr lvl="4" algn="ctr" rtl="0">
              <a:spcBef>
                <a:spcPts val="0"/>
              </a:spcBef>
              <a:spcAft>
                <a:spcPts val="0"/>
              </a:spcAft>
              <a:buSzPts val="2100"/>
              <a:buNone/>
              <a:defRPr sz="2800"/>
            </a:lvl5pPr>
            <a:lvl6pPr lvl="5" algn="ctr" rtl="0">
              <a:spcBef>
                <a:spcPts val="0"/>
              </a:spcBef>
              <a:spcAft>
                <a:spcPts val="0"/>
              </a:spcAft>
              <a:buSzPts val="2100"/>
              <a:buNone/>
              <a:defRPr sz="2800"/>
            </a:lvl6pPr>
            <a:lvl7pPr lvl="6" algn="ctr" rtl="0">
              <a:spcBef>
                <a:spcPts val="0"/>
              </a:spcBef>
              <a:spcAft>
                <a:spcPts val="0"/>
              </a:spcAft>
              <a:buSzPts val="2100"/>
              <a:buNone/>
              <a:defRPr sz="2800"/>
            </a:lvl7pPr>
            <a:lvl8pPr lvl="7" algn="ctr" rtl="0">
              <a:spcBef>
                <a:spcPts val="0"/>
              </a:spcBef>
              <a:spcAft>
                <a:spcPts val="0"/>
              </a:spcAft>
              <a:buSzPts val="2100"/>
              <a:buNone/>
              <a:defRPr sz="2800"/>
            </a:lvl8pPr>
            <a:lvl9pPr lvl="8" algn="ctr" rtl="0">
              <a:spcBef>
                <a:spcPts val="0"/>
              </a:spcBef>
              <a:spcAft>
                <a:spcPts val="0"/>
              </a:spcAft>
              <a:buSzPts val="2100"/>
              <a:buNone/>
              <a:defRPr sz="2800"/>
            </a:lvl9pPr>
          </a:lstStyle>
          <a:p>
            <a:endParaRPr/>
          </a:p>
        </p:txBody>
      </p:sp>
      <p:sp>
        <p:nvSpPr>
          <p:cNvPr id="2" name="Footer Placeholder 1">
            <a:extLst>
              <a:ext uri="{FF2B5EF4-FFF2-40B4-BE49-F238E27FC236}">
                <a16:creationId xmlns:a16="http://schemas.microsoft.com/office/drawing/2014/main" id="{81585CE2-D448-F75B-E27F-19829373276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79610432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CD">
  <p:cSld name="TRCD">
    <p:spTree>
      <p:nvGrpSpPr>
        <p:cNvPr id="1" name="Shape 150"/>
        <p:cNvGrpSpPr/>
        <p:nvPr/>
      </p:nvGrpSpPr>
      <p:grpSpPr>
        <a:xfrm>
          <a:off x="0" y="0"/>
          <a:ext cx="0" cy="0"/>
          <a:chOff x="0" y="0"/>
          <a:chExt cx="0" cy="0"/>
        </a:xfrm>
      </p:grpSpPr>
      <p:sp>
        <p:nvSpPr>
          <p:cNvPr id="151" name="Google Shape;151;p22"/>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2" name="Google Shape;152;p22"/>
          <p:cNvPicPr preferRelativeResize="0"/>
          <p:nvPr/>
        </p:nvPicPr>
        <p:blipFill rotWithShape="1">
          <a:blip r:embed="rId2">
            <a:alphaModFix/>
          </a:blip>
          <a:srcRect l="1923" r="1923"/>
          <a:stretch/>
        </p:blipFill>
        <p:spPr>
          <a:xfrm>
            <a:off x="1112747" y="954967"/>
            <a:ext cx="5143368" cy="5101132"/>
          </a:xfrm>
          <a:prstGeom prst="rect">
            <a:avLst/>
          </a:prstGeom>
          <a:noFill/>
          <a:ln>
            <a:noFill/>
          </a:ln>
        </p:spPr>
      </p:pic>
      <p:sp>
        <p:nvSpPr>
          <p:cNvPr id="153" name="Google Shape;153;p22"/>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4" name="Google Shape;154;p22"/>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 name="Footer Placeholder 1">
            <a:extLst>
              <a:ext uri="{FF2B5EF4-FFF2-40B4-BE49-F238E27FC236}">
                <a16:creationId xmlns:a16="http://schemas.microsoft.com/office/drawing/2014/main" id="{7162A08E-7956-60FC-13E8-EC4175666A7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99022182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USHFIRE">
  <p:cSld name="BUSHFIRE">
    <p:spTree>
      <p:nvGrpSpPr>
        <p:cNvPr id="1" name="Shape 155"/>
        <p:cNvGrpSpPr/>
        <p:nvPr/>
      </p:nvGrpSpPr>
      <p:grpSpPr>
        <a:xfrm>
          <a:off x="0" y="0"/>
          <a:ext cx="0" cy="0"/>
          <a:chOff x="0" y="0"/>
          <a:chExt cx="0" cy="0"/>
        </a:xfrm>
      </p:grpSpPr>
      <p:sp>
        <p:nvSpPr>
          <p:cNvPr id="156" name="Google Shape;156;p23"/>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7" name="Google Shape;157;p23"/>
          <p:cNvPicPr preferRelativeResize="0"/>
          <p:nvPr/>
        </p:nvPicPr>
        <p:blipFill rotWithShape="1">
          <a:blip r:embed="rId2">
            <a:alphaModFix/>
          </a:blip>
          <a:srcRect l="1923" r="1923" b="10658"/>
          <a:stretch/>
        </p:blipFill>
        <p:spPr>
          <a:xfrm>
            <a:off x="711534" y="654094"/>
            <a:ext cx="5701236" cy="5051565"/>
          </a:xfrm>
          <a:prstGeom prst="rect">
            <a:avLst/>
          </a:prstGeom>
          <a:noFill/>
          <a:ln>
            <a:noFill/>
          </a:ln>
        </p:spPr>
      </p:pic>
      <p:sp>
        <p:nvSpPr>
          <p:cNvPr id="158" name="Google Shape;158;p23"/>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9" name="Google Shape;159;p23"/>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0" name="Google Shape;160;p23"/>
          <p:cNvPicPr preferRelativeResize="0"/>
          <p:nvPr/>
        </p:nvPicPr>
        <p:blipFill rotWithShape="1">
          <a:blip r:embed="rId2">
            <a:alphaModFix/>
          </a:blip>
          <a:srcRect l="1923" t="88505" r="1923"/>
          <a:stretch/>
        </p:blipFill>
        <p:spPr>
          <a:xfrm>
            <a:off x="711534" y="5762568"/>
            <a:ext cx="5701236" cy="649965"/>
          </a:xfrm>
          <a:prstGeom prst="rect">
            <a:avLst/>
          </a:prstGeom>
          <a:noFill/>
          <a:ln>
            <a:noFill/>
          </a:ln>
        </p:spPr>
      </p:pic>
      <p:sp>
        <p:nvSpPr>
          <p:cNvPr id="2" name="Footer Placeholder 1">
            <a:extLst>
              <a:ext uri="{FF2B5EF4-FFF2-40B4-BE49-F238E27FC236}">
                <a16:creationId xmlns:a16="http://schemas.microsoft.com/office/drawing/2014/main" id="{F030189E-8CDF-3FB7-D96E-5854E9166A0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82250945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eSANDA">
  <p:cSld name="HeSANDA">
    <p:spTree>
      <p:nvGrpSpPr>
        <p:cNvPr id="1" name="Shape 161"/>
        <p:cNvGrpSpPr/>
        <p:nvPr/>
      </p:nvGrpSpPr>
      <p:grpSpPr>
        <a:xfrm>
          <a:off x="0" y="0"/>
          <a:ext cx="0" cy="0"/>
          <a:chOff x="0" y="0"/>
          <a:chExt cx="0" cy="0"/>
        </a:xfrm>
      </p:grpSpPr>
      <p:sp>
        <p:nvSpPr>
          <p:cNvPr id="162" name="Google Shape;162;p24"/>
          <p:cNvSpPr/>
          <p:nvPr/>
        </p:nvSpPr>
        <p:spPr>
          <a:xfrm>
            <a:off x="0" y="1273167"/>
            <a:ext cx="7772400" cy="4494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4"/>
          <p:cNvSpPr txBox="1">
            <a:spLocks noGrp="1"/>
          </p:cNvSpPr>
          <p:nvPr>
            <p:ph type="title"/>
          </p:nvPr>
        </p:nvSpPr>
        <p:spPr>
          <a:xfrm>
            <a:off x="8724433" y="1126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4" name="Google Shape;164;p24"/>
          <p:cNvSpPr txBox="1">
            <a:spLocks noGrp="1"/>
          </p:cNvSpPr>
          <p:nvPr>
            <p:ph type="body" idx="1"/>
          </p:nvPr>
        </p:nvSpPr>
        <p:spPr>
          <a:xfrm>
            <a:off x="8724167" y="2646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5" name="Google Shape;165;p24"/>
          <p:cNvPicPr preferRelativeResize="0"/>
          <p:nvPr/>
        </p:nvPicPr>
        <p:blipFill rotWithShape="1">
          <a:blip r:embed="rId2">
            <a:alphaModFix/>
          </a:blip>
          <a:srcRect t="1342" b="1342"/>
          <a:stretch/>
        </p:blipFill>
        <p:spPr>
          <a:xfrm>
            <a:off x="561701" y="1776601"/>
            <a:ext cx="6733865" cy="3574065"/>
          </a:xfrm>
          <a:prstGeom prst="rect">
            <a:avLst/>
          </a:prstGeom>
          <a:noFill/>
          <a:ln>
            <a:noFill/>
          </a:ln>
        </p:spPr>
      </p:pic>
      <p:sp>
        <p:nvSpPr>
          <p:cNvPr id="2" name="Footer Placeholder 1">
            <a:extLst>
              <a:ext uri="{FF2B5EF4-FFF2-40B4-BE49-F238E27FC236}">
                <a16:creationId xmlns:a16="http://schemas.microsoft.com/office/drawing/2014/main" id="{7ABAE201-F9B0-CFF6-B63B-1E13073B630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84235629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66"/>
        <p:cNvGrpSpPr/>
        <p:nvPr/>
      </p:nvGrpSpPr>
      <p:grpSpPr>
        <a:xfrm>
          <a:off x="0" y="0"/>
          <a:ext cx="0" cy="0"/>
          <a:chOff x="0" y="0"/>
          <a:chExt cx="0" cy="0"/>
        </a:xfrm>
      </p:grpSpPr>
      <p:sp>
        <p:nvSpPr>
          <p:cNvPr id="167" name="Google Shape;167;p25"/>
          <p:cNvSpPr/>
          <p:nvPr/>
        </p:nvSpPr>
        <p:spPr>
          <a:xfrm>
            <a:off x="606867" y="0"/>
            <a:ext cx="61028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9" name="Google Shape;169;p25"/>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 name="Footer Placeholder 1">
            <a:extLst>
              <a:ext uri="{FF2B5EF4-FFF2-40B4-BE49-F238E27FC236}">
                <a16:creationId xmlns:a16="http://schemas.microsoft.com/office/drawing/2014/main" id="{43FA9DD1-D225-160A-46D3-591ADC5A7F5B}"/>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52645652"/>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RDC Strategy">
  <p:cSld name="ARDC Strategy">
    <p:spTree>
      <p:nvGrpSpPr>
        <p:cNvPr id="1" name="Shape 170"/>
        <p:cNvGrpSpPr/>
        <p:nvPr/>
      </p:nvGrpSpPr>
      <p:grpSpPr>
        <a:xfrm>
          <a:off x="0" y="0"/>
          <a:ext cx="0" cy="0"/>
          <a:chOff x="0" y="0"/>
          <a:chExt cx="0" cy="0"/>
        </a:xfrm>
      </p:grpSpPr>
      <p:sp>
        <p:nvSpPr>
          <p:cNvPr id="171" name="Google Shape;171;p2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pic>
        <p:nvPicPr>
          <p:cNvPr id="172" name="Google Shape;172;p26"/>
          <p:cNvPicPr preferRelativeResize="0"/>
          <p:nvPr/>
        </p:nvPicPr>
        <p:blipFill rotWithShape="1">
          <a:blip r:embed="rId2">
            <a:alphaModFix/>
          </a:blip>
          <a:srcRect l="1051" t="28573" r="2526" b="5801"/>
          <a:stretch/>
        </p:blipFill>
        <p:spPr>
          <a:xfrm>
            <a:off x="730267" y="2286685"/>
            <a:ext cx="10625100" cy="3527233"/>
          </a:xfrm>
          <a:prstGeom prst="rect">
            <a:avLst/>
          </a:prstGeom>
          <a:noFill/>
          <a:ln>
            <a:noFill/>
          </a:ln>
        </p:spPr>
      </p:pic>
      <p:pic>
        <p:nvPicPr>
          <p:cNvPr id="173" name="Google Shape;173;p26"/>
          <p:cNvPicPr preferRelativeResize="0"/>
          <p:nvPr/>
        </p:nvPicPr>
        <p:blipFill rotWithShape="1">
          <a:blip r:embed="rId2">
            <a:alphaModFix/>
          </a:blip>
          <a:srcRect l="30908" t="2034" r="1914" b="75212"/>
          <a:stretch/>
        </p:blipFill>
        <p:spPr>
          <a:xfrm>
            <a:off x="3371134" y="605031"/>
            <a:ext cx="8088564" cy="1336267"/>
          </a:xfrm>
          <a:prstGeom prst="rect">
            <a:avLst/>
          </a:prstGeom>
          <a:noFill/>
          <a:ln>
            <a:noFill/>
          </a:ln>
        </p:spPr>
      </p:pic>
      <p:sp>
        <p:nvSpPr>
          <p:cNvPr id="2" name="Footer Placeholder 1">
            <a:extLst>
              <a:ext uri="{FF2B5EF4-FFF2-40B4-BE49-F238E27FC236}">
                <a16:creationId xmlns:a16="http://schemas.microsoft.com/office/drawing/2014/main" id="{E96F3D4D-E6EB-EEC5-CAA4-5FFD37AD0D9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36504100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EMBERS SLIDE">
  <p:cSld name="MEMBERS SLIDE">
    <p:spTree>
      <p:nvGrpSpPr>
        <p:cNvPr id="1" name="Shape 174"/>
        <p:cNvGrpSpPr/>
        <p:nvPr/>
      </p:nvGrpSpPr>
      <p:grpSpPr>
        <a:xfrm>
          <a:off x="0" y="0"/>
          <a:ext cx="0" cy="0"/>
          <a:chOff x="0" y="0"/>
          <a:chExt cx="0" cy="0"/>
        </a:xfrm>
      </p:grpSpPr>
      <p:pic>
        <p:nvPicPr>
          <p:cNvPr id="175" name="Google Shape;175;p27"/>
          <p:cNvPicPr preferRelativeResize="0"/>
          <p:nvPr/>
        </p:nvPicPr>
        <p:blipFill rotWithShape="1">
          <a:blip r:embed="rId2">
            <a:alphaModFix/>
          </a:blip>
          <a:srcRect b="12033"/>
          <a:stretch/>
        </p:blipFill>
        <p:spPr>
          <a:xfrm>
            <a:off x="0" y="0"/>
            <a:ext cx="12192000" cy="6032499"/>
          </a:xfrm>
          <a:prstGeom prst="rect">
            <a:avLst/>
          </a:prstGeom>
          <a:noFill/>
          <a:ln>
            <a:noFill/>
          </a:ln>
        </p:spPr>
      </p:pic>
      <p:sp>
        <p:nvSpPr>
          <p:cNvPr id="176" name="Google Shape;176;p27"/>
          <p:cNvSpPr/>
          <p:nvPr/>
        </p:nvSpPr>
        <p:spPr>
          <a:xfrm>
            <a:off x="400067" y="709600"/>
            <a:ext cx="3454400" cy="5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7"/>
          <p:cNvSpPr txBox="1"/>
          <p:nvPr/>
        </p:nvSpPr>
        <p:spPr>
          <a:xfrm>
            <a:off x="750600" y="709600"/>
            <a:ext cx="3175600" cy="40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3200">
                <a:solidFill>
                  <a:srgbClr val="464646"/>
                </a:solidFill>
                <a:latin typeface="Calibri"/>
                <a:ea typeface="Calibri"/>
                <a:cs typeface="Calibri"/>
                <a:sym typeface="Calibri"/>
              </a:rPr>
              <a:t>MEMBERS</a:t>
            </a:r>
            <a:endParaRPr sz="3200">
              <a:solidFill>
                <a:srgbClr val="464646"/>
              </a:solidFill>
              <a:latin typeface="Calibri"/>
              <a:ea typeface="Calibri"/>
              <a:cs typeface="Calibri"/>
              <a:sym typeface="Calibri"/>
            </a:endParaRPr>
          </a:p>
        </p:txBody>
      </p:sp>
      <p:sp>
        <p:nvSpPr>
          <p:cNvPr id="178" name="Google Shape;178;p2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670CEE2B-E5CD-4CC9-7AD1-C39545799FF6}"/>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01744793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179"/>
        <p:cNvGrpSpPr/>
        <p:nvPr/>
      </p:nvGrpSpPr>
      <p:grpSpPr>
        <a:xfrm>
          <a:off x="0" y="0"/>
          <a:ext cx="0" cy="0"/>
          <a:chOff x="0" y="0"/>
          <a:chExt cx="0" cy="0"/>
        </a:xfrm>
      </p:grpSpPr>
      <p:pic>
        <p:nvPicPr>
          <p:cNvPr id="180" name="Google Shape;180;p28"/>
          <p:cNvPicPr preferRelativeResize="0"/>
          <p:nvPr/>
        </p:nvPicPr>
        <p:blipFill rotWithShape="1">
          <a:blip r:embed="rId2">
            <a:alphaModFix/>
          </a:blip>
          <a:srcRect l="483" t="2164" r="50640" b="50050"/>
          <a:stretch/>
        </p:blipFill>
        <p:spPr>
          <a:xfrm>
            <a:off x="1" y="0"/>
            <a:ext cx="12191996" cy="5959301"/>
          </a:xfrm>
          <a:prstGeom prst="rect">
            <a:avLst/>
          </a:prstGeom>
          <a:noFill/>
          <a:ln>
            <a:noFill/>
          </a:ln>
        </p:spPr>
      </p:pic>
      <p:pic>
        <p:nvPicPr>
          <p:cNvPr id="181" name="Google Shape;181;p28"/>
          <p:cNvPicPr preferRelativeResize="0"/>
          <p:nvPr/>
        </p:nvPicPr>
        <p:blipFill rotWithShape="1">
          <a:blip r:embed="rId3">
            <a:alphaModFix/>
          </a:blip>
          <a:srcRect l="-4047" t="1750" b="-1749"/>
          <a:stretch/>
        </p:blipFill>
        <p:spPr>
          <a:xfrm>
            <a:off x="685834" y="0"/>
            <a:ext cx="3733901" cy="6535536"/>
          </a:xfrm>
          <a:prstGeom prst="rect">
            <a:avLst/>
          </a:prstGeom>
          <a:noFill/>
          <a:ln>
            <a:noFill/>
          </a:ln>
        </p:spPr>
      </p:pic>
      <p:sp>
        <p:nvSpPr>
          <p:cNvPr id="182" name="Google Shape;182;p28"/>
          <p:cNvSpPr txBox="1"/>
          <p:nvPr/>
        </p:nvSpPr>
        <p:spPr>
          <a:xfrm>
            <a:off x="5036333" y="1272100"/>
            <a:ext cx="2826800" cy="53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133" b="1">
                <a:solidFill>
                  <a:schemeClr val="lt1"/>
                </a:solidFill>
                <a:latin typeface="Calibri"/>
                <a:ea typeface="Calibri"/>
                <a:cs typeface="Calibri"/>
                <a:sym typeface="Calibri"/>
              </a:rPr>
              <a:t>THANK YOU</a:t>
            </a:r>
            <a:endParaRPr sz="4133" b="1">
              <a:solidFill>
                <a:schemeClr val="lt1"/>
              </a:solidFill>
              <a:latin typeface="Calibri"/>
              <a:ea typeface="Calibri"/>
              <a:cs typeface="Calibri"/>
              <a:sym typeface="Calibri"/>
            </a:endParaRPr>
          </a:p>
        </p:txBody>
      </p:sp>
      <p:sp>
        <p:nvSpPr>
          <p:cNvPr id="183" name="Google Shape;183;p28"/>
          <p:cNvSpPr txBox="1"/>
          <p:nvPr/>
        </p:nvSpPr>
        <p:spPr>
          <a:xfrm>
            <a:off x="1237267" y="4277304"/>
            <a:ext cx="2817200" cy="105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Subscribe to the</a:t>
            </a:r>
            <a:br>
              <a:rPr lang="en-GB" sz="3067">
                <a:solidFill>
                  <a:srgbClr val="464646"/>
                </a:solidFill>
                <a:latin typeface="Calibri"/>
                <a:ea typeface="Calibri"/>
                <a:cs typeface="Calibri"/>
                <a:sym typeface="Calibri"/>
              </a:rPr>
            </a:br>
            <a:r>
              <a:rPr lang="en-GB" sz="3067" b="1">
                <a:solidFill>
                  <a:srgbClr val="464646"/>
                </a:solidFill>
                <a:latin typeface="Calibri"/>
                <a:ea typeface="Calibri"/>
                <a:cs typeface="Calibri"/>
                <a:sym typeface="Calibri"/>
              </a:rPr>
              <a:t>ARDC CONNECT</a:t>
            </a:r>
            <a:endParaRPr sz="3067" b="1">
              <a:solidFill>
                <a:srgbClr val="464646"/>
              </a:solidFill>
              <a:latin typeface="Calibri"/>
              <a:ea typeface="Calibri"/>
              <a:cs typeface="Calibri"/>
              <a:sym typeface="Calibri"/>
            </a:endParaRPr>
          </a:p>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newsletter</a:t>
            </a:r>
            <a:endParaRPr sz="1200">
              <a:solidFill>
                <a:srgbClr val="464646"/>
              </a:solidFill>
              <a:latin typeface="Calibri"/>
              <a:ea typeface="Calibri"/>
              <a:cs typeface="Calibri"/>
              <a:sym typeface="Calibri"/>
            </a:endParaRPr>
          </a:p>
        </p:txBody>
      </p:sp>
      <p:sp>
        <p:nvSpPr>
          <p:cNvPr id="184" name="Google Shape;184;p28"/>
          <p:cNvSpPr txBox="1"/>
          <p:nvPr/>
        </p:nvSpPr>
        <p:spPr>
          <a:xfrm>
            <a:off x="5558000" y="2061115"/>
            <a:ext cx="5515600" cy="3524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2667">
                <a:solidFill>
                  <a:schemeClr val="lt1"/>
                </a:solidFill>
                <a:latin typeface="Calibri"/>
                <a:ea typeface="Calibri"/>
                <a:cs typeface="Calibri"/>
                <a:sym typeface="Calibri"/>
              </a:rPr>
              <a: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contact@ardc.edu.au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@ARDC_AU </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Australian-Research-Data-Commons</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1333"/>
              </a:spcAft>
              <a:buNone/>
            </a:pPr>
            <a:r>
              <a:rPr lang="en-GB" sz="2667">
                <a:solidFill>
                  <a:schemeClr val="lt1"/>
                </a:solidFill>
                <a:latin typeface="Calibri"/>
                <a:ea typeface="Calibri"/>
                <a:cs typeface="Calibri"/>
                <a:sym typeface="Calibri"/>
              </a:rPr>
              <a:t>ARDC_AU</a:t>
            </a:r>
            <a:endParaRPr sz="2667">
              <a:solidFill>
                <a:schemeClr val="lt1"/>
              </a:solidFill>
              <a:latin typeface="Calibri"/>
              <a:ea typeface="Calibri"/>
              <a:cs typeface="Calibri"/>
              <a:sym typeface="Calibri"/>
            </a:endParaRPr>
          </a:p>
        </p:txBody>
      </p:sp>
      <p:pic>
        <p:nvPicPr>
          <p:cNvPr id="185" name="Google Shape;185;p28"/>
          <p:cNvPicPr preferRelativeResize="0"/>
          <p:nvPr/>
        </p:nvPicPr>
        <p:blipFill>
          <a:blip r:embed="rId4">
            <a:alphaModFix/>
          </a:blip>
          <a:stretch>
            <a:fillRect/>
          </a:stretch>
        </p:blipFill>
        <p:spPr>
          <a:xfrm>
            <a:off x="5036333" y="2217704"/>
            <a:ext cx="405200" cy="405200"/>
          </a:xfrm>
          <a:prstGeom prst="rect">
            <a:avLst/>
          </a:prstGeom>
          <a:noFill/>
          <a:ln>
            <a:noFill/>
          </a:ln>
        </p:spPr>
      </p:pic>
      <p:pic>
        <p:nvPicPr>
          <p:cNvPr id="186" name="Google Shape;186;p28"/>
          <p:cNvPicPr preferRelativeResize="0"/>
          <p:nvPr/>
        </p:nvPicPr>
        <p:blipFill rotWithShape="1">
          <a:blip r:embed="rId5">
            <a:alphaModFix/>
          </a:blip>
          <a:srcRect/>
          <a:stretch/>
        </p:blipFill>
        <p:spPr>
          <a:xfrm>
            <a:off x="5036333" y="4115600"/>
            <a:ext cx="405200" cy="405200"/>
          </a:xfrm>
          <a:prstGeom prst="rect">
            <a:avLst/>
          </a:prstGeom>
          <a:noFill/>
          <a:ln>
            <a:noFill/>
          </a:ln>
        </p:spPr>
      </p:pic>
      <p:pic>
        <p:nvPicPr>
          <p:cNvPr id="187" name="Google Shape;187;p28"/>
          <p:cNvPicPr preferRelativeResize="0"/>
          <p:nvPr/>
        </p:nvPicPr>
        <p:blipFill rotWithShape="1">
          <a:blip r:embed="rId6">
            <a:alphaModFix/>
          </a:blip>
          <a:srcRect l="514" r="514"/>
          <a:stretch/>
        </p:blipFill>
        <p:spPr>
          <a:xfrm>
            <a:off x="5036333" y="3487303"/>
            <a:ext cx="405200" cy="405200"/>
          </a:xfrm>
          <a:prstGeom prst="rect">
            <a:avLst/>
          </a:prstGeom>
          <a:noFill/>
          <a:ln>
            <a:noFill/>
          </a:ln>
        </p:spPr>
      </p:pic>
      <p:pic>
        <p:nvPicPr>
          <p:cNvPr id="188" name="Google Shape;188;p28"/>
          <p:cNvPicPr preferRelativeResize="0"/>
          <p:nvPr/>
        </p:nvPicPr>
        <p:blipFill rotWithShape="1">
          <a:blip r:embed="rId7">
            <a:alphaModFix/>
          </a:blip>
          <a:srcRect/>
          <a:stretch/>
        </p:blipFill>
        <p:spPr>
          <a:xfrm>
            <a:off x="5036333" y="4752260"/>
            <a:ext cx="405200" cy="405200"/>
          </a:xfrm>
          <a:prstGeom prst="rect">
            <a:avLst/>
          </a:prstGeom>
          <a:noFill/>
          <a:ln>
            <a:noFill/>
          </a:ln>
        </p:spPr>
      </p:pic>
      <p:pic>
        <p:nvPicPr>
          <p:cNvPr id="189" name="Google Shape;189;p28"/>
          <p:cNvPicPr preferRelativeResize="0"/>
          <p:nvPr/>
        </p:nvPicPr>
        <p:blipFill>
          <a:blip r:embed="rId8">
            <a:alphaModFix/>
          </a:blip>
          <a:stretch>
            <a:fillRect/>
          </a:stretch>
        </p:blipFill>
        <p:spPr>
          <a:xfrm>
            <a:off x="5036333" y="2861932"/>
            <a:ext cx="405200" cy="405200"/>
          </a:xfrm>
          <a:prstGeom prst="rect">
            <a:avLst/>
          </a:prstGeom>
          <a:noFill/>
          <a:ln>
            <a:noFill/>
          </a:ln>
        </p:spPr>
      </p:pic>
      <p:sp>
        <p:nvSpPr>
          <p:cNvPr id="2" name="Footer Placeholder 1">
            <a:extLst>
              <a:ext uri="{FF2B5EF4-FFF2-40B4-BE49-F238E27FC236}">
                <a16:creationId xmlns:a16="http://schemas.microsoft.com/office/drawing/2014/main" id="{0C3956CB-B675-6709-7F51-E0A7C7F38CA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99929106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190"/>
        <p:cNvGrpSpPr/>
        <p:nvPr/>
      </p:nvGrpSpPr>
      <p:grpSpPr>
        <a:xfrm>
          <a:off x="0" y="0"/>
          <a:ext cx="0" cy="0"/>
          <a:chOff x="0" y="0"/>
          <a:chExt cx="0" cy="0"/>
        </a:xfrm>
      </p:grpSpPr>
      <p:pic>
        <p:nvPicPr>
          <p:cNvPr id="191" name="Google Shape;191;p29"/>
          <p:cNvPicPr preferRelativeResize="0"/>
          <p:nvPr/>
        </p:nvPicPr>
        <p:blipFill rotWithShape="1">
          <a:blip r:embed="rId2">
            <a:alphaModFix/>
          </a:blip>
          <a:srcRect l="16966" t="22664" r="27496" b="22669"/>
          <a:stretch/>
        </p:blipFill>
        <p:spPr>
          <a:xfrm>
            <a:off x="1" y="0"/>
            <a:ext cx="12192004" cy="5965765"/>
          </a:xfrm>
          <a:prstGeom prst="rect">
            <a:avLst/>
          </a:prstGeom>
          <a:noFill/>
          <a:ln>
            <a:noFill/>
          </a:ln>
        </p:spPr>
      </p:pic>
      <p:sp>
        <p:nvSpPr>
          <p:cNvPr id="2" name="Footer Placeholder 1">
            <a:extLst>
              <a:ext uri="{FF2B5EF4-FFF2-40B4-BE49-F238E27FC236}">
                <a16:creationId xmlns:a16="http://schemas.microsoft.com/office/drawing/2014/main" id="{4B49962B-0290-CAEA-DE56-EBC056E209C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1465878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3A70-2C88-E39F-A02D-FC6E66469D2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987872D-3B9B-98A2-D82D-2919CF8DE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B017EBC-DE69-FA30-88F1-BD410BB47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A72EFB2-8291-C680-1850-F04DCA1D80EF}"/>
              </a:ext>
            </a:extLst>
          </p:cNvPr>
          <p:cNvSpPr>
            <a:spLocks noGrp="1"/>
          </p:cNvSpPr>
          <p:nvPr>
            <p:ph type="dt" sz="half" idx="10"/>
          </p:nvPr>
        </p:nvSpPr>
        <p:spPr/>
        <p:txBody>
          <a:bodyPr/>
          <a:lstStyle/>
          <a:p>
            <a:fld id="{08FC8076-7381-4A08-82BC-842BFF97B4E8}" type="datetime1">
              <a:rPr lang="en-AU" smtClean="0"/>
              <a:t>12/9/2023</a:t>
            </a:fld>
            <a:endParaRPr lang="en-AU"/>
          </a:p>
        </p:txBody>
      </p:sp>
      <p:sp>
        <p:nvSpPr>
          <p:cNvPr id="6" name="Footer Placeholder 5">
            <a:extLst>
              <a:ext uri="{FF2B5EF4-FFF2-40B4-BE49-F238E27FC236}">
                <a16:creationId xmlns:a16="http://schemas.microsoft.com/office/drawing/2014/main" id="{5D8A6884-A962-61D2-D828-251987EBE758}"/>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DCBD5A53-CB47-7A09-3DBB-DDAEAAAC0B7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3220326633"/>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3"/>
          </p:nvPr>
        </p:nvSpPr>
        <p:spPr/>
        <p:txBody>
          <a:bodyPr/>
          <a:lstStyle/>
          <a:p>
            <a:fld id="{E6E2826F-481F-4137-BDFC-DD9CFFBA9685}" type="slidenum">
              <a:t>‹#›</a:t>
            </a:fld>
            <a:endParaRPr/>
          </a:p>
        </p:txBody>
      </p:sp>
      <p:sp>
        <p:nvSpPr>
          <p:cNvPr id="4" name="PlaceHolder 3"/>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642826631"/>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2" name="PlaceHolder 4"/>
          <p:cNvSpPr>
            <a:spLocks noGrp="1"/>
          </p:cNvSpPr>
          <p:nvPr>
            <p:ph type="sldNum" idx="3"/>
          </p:nvPr>
        </p:nvSpPr>
        <p:spPr/>
        <p:txBody>
          <a:bodyPr/>
          <a:lstStyle/>
          <a:p>
            <a:fld id="{531E010C-7736-40C8-B6E1-1D3E483CA72B}" type="slidenum">
              <a:t>‹#›</a:t>
            </a:fld>
            <a:endParaRPr/>
          </a:p>
        </p:txBody>
      </p:sp>
      <p:sp>
        <p:nvSpPr>
          <p:cNvPr id="3"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18661639"/>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3"/>
          </p:nvPr>
        </p:nvSpPr>
        <p:spPr/>
        <p:txBody>
          <a:bodyPr/>
          <a:lstStyle/>
          <a:p>
            <a:fld id="{27FB7CE6-138A-453C-99F4-707AF2B61C76}" type="slidenum">
              <a:t>‹#›</a:t>
            </a:fld>
            <a:endParaRPr/>
          </a:p>
        </p:txBody>
      </p:sp>
      <p:sp>
        <p:nvSpPr>
          <p:cNvPr id="6"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466101200"/>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CD54A56F-45B8-46CA-A99E-5ADDDEE37FD8}"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943798233"/>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BE41EA9C-1288-4494-9C82-7C2C5F351CA4}"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874267226"/>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E3D8419D-E995-4D7D-9839-B857CCDE1E32}"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092135944"/>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A196A857-5B30-410E-B64A-51B326498E94}"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241445285"/>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D47343B7-5223-413F-A6E8-C3C31DF168FA}"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194336873"/>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0358D338-30CD-4DF0-BC85-9D4F890A0245}"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688559137"/>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3E445E2A-6899-4D81-99CB-00477D7C5A04}"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569634663"/>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EC14-3E34-0B84-B0FE-BDEBB0FEC38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8B24A9-AF3D-DF7B-C44C-A5913D158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F5A5E-7AAF-B6F0-E5DD-50988BFF0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2103CF7-3623-0E0C-7BD4-680FEDE2B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E5BBC7-B4E8-268A-D0F8-73CA6416C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3BA8B29-3ED1-CD9C-42E0-6E4F49B2A3D4}"/>
              </a:ext>
            </a:extLst>
          </p:cNvPr>
          <p:cNvSpPr>
            <a:spLocks noGrp="1"/>
          </p:cNvSpPr>
          <p:nvPr>
            <p:ph type="dt" sz="half" idx="10"/>
          </p:nvPr>
        </p:nvSpPr>
        <p:spPr/>
        <p:txBody>
          <a:bodyPr/>
          <a:lstStyle/>
          <a:p>
            <a:fld id="{638971EC-7BC0-43D0-96BC-2562B055478C}" type="datetime1">
              <a:rPr lang="en-AU" smtClean="0"/>
              <a:t>12/9/2023</a:t>
            </a:fld>
            <a:endParaRPr lang="en-AU"/>
          </a:p>
        </p:txBody>
      </p:sp>
      <p:sp>
        <p:nvSpPr>
          <p:cNvPr id="8" name="Footer Placeholder 7">
            <a:extLst>
              <a:ext uri="{FF2B5EF4-FFF2-40B4-BE49-F238E27FC236}">
                <a16:creationId xmlns:a16="http://schemas.microsoft.com/office/drawing/2014/main" id="{EB3E39D6-9540-3A83-207E-02EE234F9D11}"/>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9" name="Slide Number Placeholder 8">
            <a:extLst>
              <a:ext uri="{FF2B5EF4-FFF2-40B4-BE49-F238E27FC236}">
                <a16:creationId xmlns:a16="http://schemas.microsoft.com/office/drawing/2014/main" id="{C20A116C-E5F8-EB04-0CB1-0F5E4BA5E883}"/>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237954631"/>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3"/>
          </p:nvPr>
        </p:nvSpPr>
        <p:spPr/>
        <p:txBody>
          <a:bodyPr/>
          <a:lstStyle/>
          <a:p>
            <a:fld id="{B75F2796-9DE7-4E7E-A0A8-715F72CBFCE5}" type="slidenum">
              <a:t>‹#›</a:t>
            </a:fld>
            <a:endParaRPr/>
          </a:p>
        </p:txBody>
      </p:sp>
      <p:sp>
        <p:nvSpPr>
          <p:cNvPr id="9" name="PlaceHolder 8"/>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950035328"/>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3"/>
          </p:nvPr>
        </p:nvSpPr>
        <p:spPr/>
        <p:txBody>
          <a:bodyPr/>
          <a:lstStyle/>
          <a:p>
            <a:fld id="{4B13F0AE-31AE-4E00-81FE-B0002FF5F99E}" type="slidenum">
              <a:t>‹#›</a:t>
            </a:fld>
            <a:endParaRPr/>
          </a:p>
        </p:txBody>
      </p:sp>
      <p:sp>
        <p:nvSpPr>
          <p:cNvPr id="11" name="PlaceHolder 10"/>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953328648"/>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6"/>
          </p:nvPr>
        </p:nvSpPr>
        <p:spPr/>
        <p:txBody>
          <a:bodyPr/>
          <a:lstStyle/>
          <a:p>
            <a:fld id="{BB5EDDF4-D16B-41FA-9660-CFDDFBAF6234}" type="slidenum">
              <a:t>‹#›</a:t>
            </a:fld>
            <a:endParaRPr/>
          </a:p>
        </p:txBody>
      </p:sp>
      <p:sp>
        <p:nvSpPr>
          <p:cNvPr id="4" name="PlaceHolder 3"/>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4066683189"/>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850A22E0-8CC1-46C5-A81E-E620E16A9A35}"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793855062"/>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0D2FFB11-410A-4A68-80E2-1874A2D0D144}"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2098329286"/>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644389E5-4D99-4A83-A9CA-2A5CDB18FFB3}"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1485018"/>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C819BE3F-8923-4456-81C7-324D64860EC1}"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25507327"/>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549F97C1-0974-480B-BB07-4771812FC8B0}"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632284443"/>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330A3D97-9FD8-40E9-9DB0-F2416FEB36C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251205307"/>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74A27AB4-09FA-4B78-A370-5105230DB003}"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140628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5072-DAF3-5DCD-AE8A-52FACE3F294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0CEFB9F-C9DA-321F-2C8D-72389C77BE39}"/>
              </a:ext>
            </a:extLst>
          </p:cNvPr>
          <p:cNvSpPr>
            <a:spLocks noGrp="1"/>
          </p:cNvSpPr>
          <p:nvPr>
            <p:ph type="dt" sz="half" idx="10"/>
          </p:nvPr>
        </p:nvSpPr>
        <p:spPr/>
        <p:txBody>
          <a:bodyPr/>
          <a:lstStyle/>
          <a:p>
            <a:fld id="{098D03C1-650C-47B5-AF9A-98B6C1471955}" type="datetime1">
              <a:rPr lang="en-AU" smtClean="0"/>
              <a:t>12/9/2023</a:t>
            </a:fld>
            <a:endParaRPr lang="en-AU"/>
          </a:p>
        </p:txBody>
      </p:sp>
      <p:sp>
        <p:nvSpPr>
          <p:cNvPr id="4" name="Footer Placeholder 3">
            <a:extLst>
              <a:ext uri="{FF2B5EF4-FFF2-40B4-BE49-F238E27FC236}">
                <a16:creationId xmlns:a16="http://schemas.microsoft.com/office/drawing/2014/main" id="{B4A111A1-2422-B522-B8FE-608EE57B71D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5" name="Slide Number Placeholder 4">
            <a:extLst>
              <a:ext uri="{FF2B5EF4-FFF2-40B4-BE49-F238E27FC236}">
                <a16:creationId xmlns:a16="http://schemas.microsoft.com/office/drawing/2014/main" id="{DEBA40AC-F97A-CDEA-B894-34BEDF23E90E}"/>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59885781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4B0D3B33-ED65-460A-910B-9C0E384989E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1694144062"/>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966F38EC-DA29-4DA8-9A6E-DCDFE4D0E1B2}"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37978938"/>
      </p:ext>
    </p:extLst>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6"/>
          </p:nvPr>
        </p:nvSpPr>
        <p:spPr/>
        <p:txBody>
          <a:bodyPr/>
          <a:lstStyle/>
          <a:p>
            <a:fld id="{D0AD0188-9236-4282-9DF6-4108F299DEF4}" type="slidenum">
              <a:t>‹#›</a:t>
            </a:fld>
            <a:endParaRPr/>
          </a:p>
        </p:txBody>
      </p:sp>
      <p:sp>
        <p:nvSpPr>
          <p:cNvPr id="9" name="PlaceHolder 8"/>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42007079"/>
      </p:ext>
    </p:extLst>
  </p:cSld>
  <p:clrMapOvr>
    <a:masterClrMapping/>
  </p:clrMapOvr>
  <p:hf hdr="0"/>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6"/>
          </p:nvPr>
        </p:nvSpPr>
        <p:spPr/>
        <p:txBody>
          <a:bodyPr/>
          <a:lstStyle/>
          <a:p>
            <a:fld id="{C08C16A0-970C-4A5F-9A81-A0D4E2CA12BF}" type="slidenum">
              <a:t>‹#›</a:t>
            </a:fld>
            <a:endParaRPr/>
          </a:p>
        </p:txBody>
      </p:sp>
      <p:sp>
        <p:nvSpPr>
          <p:cNvPr id="11" name="PlaceHolder 10"/>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879925423"/>
      </p:ext>
    </p:extLst>
  </p:cSld>
  <p:clrMapOvr>
    <a:masterClrMapping/>
  </p:clrMapOvr>
  <p:hf hdr="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652434"/>
            <a:ext cx="12192000" cy="220556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5" name="Rectangle 8"/>
          <p:cNvSpPr>
            <a:spLocks noChangeArrowheads="1"/>
          </p:cNvSpPr>
          <p:nvPr/>
        </p:nvSpPr>
        <p:spPr bwMode="auto">
          <a:xfrm>
            <a:off x="0" y="1"/>
            <a:ext cx="12192000" cy="102870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6" name="Picture 12" descr="ANU_LOGO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7" y="154517"/>
            <a:ext cx="2015067"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624418" y="4652963"/>
            <a:ext cx="11040533" cy="666786"/>
          </a:xfrm>
        </p:spPr>
        <p:txBody>
          <a:bodyPr>
            <a:spAutoFit/>
          </a:bodyPr>
          <a:lstStyle>
            <a:lvl1pPr marL="0" indent="0">
              <a:buFontTx/>
              <a:buNone/>
              <a:defRPr sz="3733"/>
            </a:lvl1pPr>
          </a:lstStyle>
          <a:p>
            <a:pPr lvl="0"/>
            <a:r>
              <a:rPr lang="en-AU" noProof="0"/>
              <a:t>Click to edit Master subtitle style</a:t>
            </a:r>
          </a:p>
        </p:txBody>
      </p:sp>
      <p:sp>
        <p:nvSpPr>
          <p:cNvPr id="8195" name="Rectangle 3"/>
          <p:cNvSpPr>
            <a:spLocks noGrp="1" noChangeArrowheads="1"/>
          </p:cNvSpPr>
          <p:nvPr>
            <p:ph type="ctrTitle"/>
          </p:nvPr>
        </p:nvSpPr>
        <p:spPr>
          <a:xfrm>
            <a:off x="624422" y="1809079"/>
            <a:ext cx="10943167" cy="861775"/>
          </a:xfrm>
        </p:spPr>
        <p:txBody>
          <a:bodyPr>
            <a:spAutoFit/>
          </a:bodyPr>
          <a:lstStyle>
            <a:lvl1pPr>
              <a:defRPr>
                <a:solidFill>
                  <a:schemeClr val="tx1"/>
                </a:solidFill>
              </a:defRPr>
            </a:lvl1pPr>
          </a:lstStyle>
          <a:p>
            <a:pPr lvl="0"/>
            <a:r>
              <a:rPr lang="en-AU" noProof="0"/>
              <a:t>Click to edit Master title style</a:t>
            </a:r>
          </a:p>
        </p:txBody>
      </p:sp>
      <p:sp>
        <p:nvSpPr>
          <p:cNvPr id="7" name="Rectangle 5"/>
          <p:cNvSpPr>
            <a:spLocks noGrp="1" noChangeArrowheads="1"/>
          </p:cNvSpPr>
          <p:nvPr>
            <p:ph type="dt" sz="half" idx="10"/>
          </p:nvPr>
        </p:nvSpPr>
        <p:spPr>
          <a:xfrm>
            <a:off x="609600" y="6246285"/>
            <a:ext cx="2844800" cy="476249"/>
          </a:xfrm>
        </p:spPr>
        <p:txBody>
          <a:bodyPr/>
          <a:lstStyle>
            <a:lvl1pPr algn="l">
              <a:defRPr/>
            </a:lvl1pPr>
          </a:lstStyle>
          <a:p>
            <a:endParaRPr lang="x-none" altLang="x-none"/>
          </a:p>
        </p:txBody>
      </p:sp>
      <p:sp>
        <p:nvSpPr>
          <p:cNvPr id="8" name="Rectangle 6"/>
          <p:cNvSpPr>
            <a:spLocks noGrp="1" noChangeArrowheads="1"/>
          </p:cNvSpPr>
          <p:nvPr>
            <p:ph type="ftr" sz="quarter" idx="11"/>
          </p:nvPr>
        </p:nvSpPr>
        <p:spPr>
          <a:xfrm>
            <a:off x="4165600" y="6246285"/>
            <a:ext cx="3860800" cy="476249"/>
          </a:xfrm>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7"/>
          <p:cNvSpPr>
            <a:spLocks noGrp="1" noChangeArrowheads="1"/>
          </p:cNvSpPr>
          <p:nvPr>
            <p:ph type="sldNum" sz="quarter" idx="12"/>
          </p:nvPr>
        </p:nvSpPr>
        <p:spPr>
          <a:xfrm>
            <a:off x="8737600" y="6246285"/>
            <a:ext cx="2844800" cy="476249"/>
          </a:xfrm>
        </p:spPr>
        <p:txBody>
          <a:bodyPr/>
          <a:lstStyle>
            <a:lvl1pPr>
              <a:defRPr/>
            </a:lvl1pPr>
          </a:lstStyle>
          <a:p>
            <a:fld id="{4891EEDB-BB68-3744-88DF-3B37F5095CB2}" type="slidenum">
              <a:rPr lang="en-AU" altLang="x-none"/>
              <a:pPr/>
              <a:t>‹#›</a:t>
            </a:fld>
            <a:endParaRPr lang="en-AU" altLang="x-none"/>
          </a:p>
        </p:txBody>
      </p:sp>
    </p:spTree>
    <p:extLst>
      <p:ext uri="{BB962C8B-B14F-4D97-AF65-F5344CB8AC3E}">
        <p14:creationId xmlns:p14="http://schemas.microsoft.com/office/powerpoint/2010/main" val="878818758"/>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8E41B671-95F8-AD49-965B-CC100353298F}" type="slidenum">
              <a:rPr lang="en-AU" altLang="x-none"/>
              <a:pPr/>
              <a:t>‹#›</a:t>
            </a:fld>
            <a:endParaRPr lang="en-AU" altLang="x-none"/>
          </a:p>
        </p:txBody>
      </p:sp>
    </p:spTree>
    <p:extLst>
      <p:ext uri="{BB962C8B-B14F-4D97-AF65-F5344CB8AC3E}">
        <p14:creationId xmlns:p14="http://schemas.microsoft.com/office/powerpoint/2010/main" val="2553051148"/>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7DBCCD5A-69F8-7C44-8AF6-D041C925865F}" type="slidenum">
              <a:rPr lang="en-AU" altLang="x-none"/>
              <a:pPr/>
              <a:t>‹#›</a:t>
            </a:fld>
            <a:endParaRPr lang="en-AU" altLang="x-none"/>
          </a:p>
        </p:txBody>
      </p:sp>
    </p:spTree>
    <p:extLst>
      <p:ext uri="{BB962C8B-B14F-4D97-AF65-F5344CB8AC3E}">
        <p14:creationId xmlns:p14="http://schemas.microsoft.com/office/powerpoint/2010/main" val="1238880285"/>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7B974F2B-9D21-E245-9AF4-6B0C0FFEE9E0}" type="slidenum">
              <a:rPr lang="en-AU" altLang="x-none"/>
              <a:pPr/>
              <a:t>‹#›</a:t>
            </a:fld>
            <a:endParaRPr lang="en-AU" altLang="x-none"/>
          </a:p>
        </p:txBody>
      </p:sp>
    </p:spTree>
    <p:extLst>
      <p:ext uri="{BB962C8B-B14F-4D97-AF65-F5344CB8AC3E}">
        <p14:creationId xmlns:p14="http://schemas.microsoft.com/office/powerpoint/2010/main" val="2140649530"/>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829131"/>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454043"/>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72" y="1829131"/>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454043"/>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p:cNvSpPr>
            <a:spLocks noGrp="1" noChangeArrowheads="1"/>
          </p:cNvSpPr>
          <p:nvPr>
            <p:ph type="dt" sz="half" idx="10"/>
          </p:nvPr>
        </p:nvSpPr>
        <p:spPr>
          <a:ln/>
        </p:spPr>
        <p:txBody>
          <a:bodyPr/>
          <a:lstStyle>
            <a:lvl1pPr>
              <a:defRPr/>
            </a:lvl1pPr>
          </a:lstStyle>
          <a:p>
            <a:endParaRPr lang="x-none" altLang="x-none"/>
          </a:p>
        </p:txBody>
      </p:sp>
      <p:sp>
        <p:nvSpPr>
          <p:cNvPr id="8"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fld id="{C0DAB902-158A-EA4A-9B29-A91032638C0C}" type="slidenum">
              <a:rPr lang="en-AU" altLang="x-none"/>
              <a:pPr/>
              <a:t>‹#›</a:t>
            </a:fld>
            <a:endParaRPr lang="en-AU" altLang="x-none"/>
          </a:p>
        </p:txBody>
      </p:sp>
    </p:spTree>
    <p:extLst>
      <p:ext uri="{BB962C8B-B14F-4D97-AF65-F5344CB8AC3E}">
        <p14:creationId xmlns:p14="http://schemas.microsoft.com/office/powerpoint/2010/main" val="331329182"/>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endParaRPr lang="x-none" altLang="x-none"/>
          </a:p>
        </p:txBody>
      </p:sp>
      <p:sp>
        <p:nvSpPr>
          <p:cNvPr id="4"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fld id="{53C4A34E-B7E2-AF48-84B4-ABB5E3E903B3}" type="slidenum">
              <a:rPr lang="en-AU" altLang="x-none"/>
              <a:pPr/>
              <a:t>‹#›</a:t>
            </a:fld>
            <a:endParaRPr lang="en-AU" altLang="x-none"/>
          </a:p>
        </p:txBody>
      </p:sp>
    </p:spTree>
    <p:extLst>
      <p:ext uri="{BB962C8B-B14F-4D97-AF65-F5344CB8AC3E}">
        <p14:creationId xmlns:p14="http://schemas.microsoft.com/office/powerpoint/2010/main" val="25875001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FB4B96-96BE-CAEF-7379-871C7FCABF91}"/>
              </a:ext>
            </a:extLst>
          </p:cNvPr>
          <p:cNvSpPr>
            <a:spLocks noGrp="1"/>
          </p:cNvSpPr>
          <p:nvPr>
            <p:ph type="dt" sz="half" idx="10"/>
          </p:nvPr>
        </p:nvSpPr>
        <p:spPr/>
        <p:txBody>
          <a:bodyPr/>
          <a:lstStyle/>
          <a:p>
            <a:fld id="{687602BC-8108-40B4-BF37-0147A13DDB24}" type="datetime1">
              <a:rPr lang="en-AU" smtClean="0"/>
              <a:t>12/9/2023</a:t>
            </a:fld>
            <a:endParaRPr lang="en-AU"/>
          </a:p>
        </p:txBody>
      </p:sp>
      <p:sp>
        <p:nvSpPr>
          <p:cNvPr id="3" name="Footer Placeholder 2">
            <a:extLst>
              <a:ext uri="{FF2B5EF4-FFF2-40B4-BE49-F238E27FC236}">
                <a16:creationId xmlns:a16="http://schemas.microsoft.com/office/drawing/2014/main" id="{D0892121-AC9D-A10D-B241-93B25B0186A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4" name="Slide Number Placeholder 3">
            <a:extLst>
              <a:ext uri="{FF2B5EF4-FFF2-40B4-BE49-F238E27FC236}">
                <a16:creationId xmlns:a16="http://schemas.microsoft.com/office/drawing/2014/main" id="{D7A02053-25EA-3EF8-642A-8411E29C607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040459883"/>
      </p:ext>
    </p:extLst>
  </p:cSld>
  <p:clrMapOvr>
    <a:masterClrMapping/>
  </p:clrMapOvr>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x-none" altLang="x-none"/>
          </a:p>
        </p:txBody>
      </p:sp>
      <p:sp>
        <p:nvSpPr>
          <p:cNvPr id="3"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fld id="{F71F18A7-E4DE-1D4E-9EBA-144F41C577F4}" type="slidenum">
              <a:rPr lang="en-AU" altLang="x-none"/>
              <a:pPr/>
              <a:t>‹#›</a:t>
            </a:fld>
            <a:endParaRPr lang="en-AU" altLang="x-none"/>
          </a:p>
        </p:txBody>
      </p:sp>
    </p:spTree>
    <p:extLst>
      <p:ext uri="{BB962C8B-B14F-4D97-AF65-F5344CB8AC3E}">
        <p14:creationId xmlns:p14="http://schemas.microsoft.com/office/powerpoint/2010/main" val="184365994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548680"/>
            <a:ext cx="4011084" cy="1162051"/>
          </a:xfrm>
        </p:spPr>
        <p:txBody>
          <a:bodyPr anchor="b"/>
          <a:lstStyle>
            <a:lvl1pPr algn="l">
              <a:defRPr sz="2667" b="1"/>
            </a:lvl1pPr>
          </a:lstStyle>
          <a:p>
            <a:r>
              <a:rPr lang="en-US"/>
              <a:t>Click to edit Master title style</a:t>
            </a:r>
            <a:endParaRPr lang="en-AU"/>
          </a:p>
        </p:txBody>
      </p:sp>
      <p:sp>
        <p:nvSpPr>
          <p:cNvPr id="3" name="Content Placeholder 2"/>
          <p:cNvSpPr>
            <a:spLocks noGrp="1"/>
          </p:cNvSpPr>
          <p:nvPr>
            <p:ph idx="1"/>
          </p:nvPr>
        </p:nvSpPr>
        <p:spPr>
          <a:xfrm>
            <a:off x="4766733" y="74424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5" y="1796819"/>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E86A5948-6753-F44D-9810-9C77D3739C96}" type="slidenum">
              <a:rPr lang="en-AU" altLang="x-none"/>
              <a:pPr/>
              <a:t>‹#›</a:t>
            </a:fld>
            <a:endParaRPr lang="en-AU" altLang="x-none"/>
          </a:p>
        </p:txBody>
      </p:sp>
    </p:spTree>
    <p:extLst>
      <p:ext uri="{BB962C8B-B14F-4D97-AF65-F5344CB8AC3E}">
        <p14:creationId xmlns:p14="http://schemas.microsoft.com/office/powerpoint/2010/main" val="23839089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61181"/>
            <a:ext cx="7315200" cy="566739"/>
          </a:xfrm>
        </p:spPr>
        <p:txBody>
          <a:bodyPr anchor="b"/>
          <a:lstStyle>
            <a:lvl1pPr algn="l">
              <a:defRPr sz="2667" b="1"/>
            </a:lvl1pPr>
          </a:lstStyle>
          <a:p>
            <a:r>
              <a:rPr lang="en-US"/>
              <a:t>Click to edit Master title style</a:t>
            </a:r>
            <a:endParaRPr lang="en-AU"/>
          </a:p>
        </p:txBody>
      </p:sp>
      <p:sp>
        <p:nvSpPr>
          <p:cNvPr id="3" name="Picture Placeholder 2"/>
          <p:cNvSpPr>
            <a:spLocks noGrp="1"/>
          </p:cNvSpPr>
          <p:nvPr>
            <p:ph type="pic" idx="1"/>
          </p:nvPr>
        </p:nvSpPr>
        <p:spPr>
          <a:xfrm>
            <a:off x="2389717" y="850371"/>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AU" noProof="0"/>
          </a:p>
        </p:txBody>
      </p:sp>
      <p:sp>
        <p:nvSpPr>
          <p:cNvPr id="4" name="Text Placeholder 3"/>
          <p:cNvSpPr>
            <a:spLocks noGrp="1"/>
          </p:cNvSpPr>
          <p:nvPr>
            <p:ph type="body" sz="half" idx="2"/>
          </p:nvPr>
        </p:nvSpPr>
        <p:spPr>
          <a:xfrm>
            <a:off x="2389717" y="569647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F73196EC-6DC5-794B-A448-4C35A81CFA13}" type="slidenum">
              <a:rPr lang="en-AU" altLang="x-none"/>
              <a:pPr/>
              <a:t>‹#›</a:t>
            </a:fld>
            <a:endParaRPr lang="en-AU" altLang="x-none"/>
          </a:p>
        </p:txBody>
      </p:sp>
    </p:spTree>
    <p:extLst>
      <p:ext uri="{BB962C8B-B14F-4D97-AF65-F5344CB8AC3E}">
        <p14:creationId xmlns:p14="http://schemas.microsoft.com/office/powerpoint/2010/main" val="1097977183"/>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FC1DCB3E-CCB0-3549-87EB-2189C6B00A9F}" type="slidenum">
              <a:rPr lang="en-AU" altLang="x-none"/>
              <a:pPr/>
              <a:t>‹#›</a:t>
            </a:fld>
            <a:endParaRPr lang="en-AU" altLang="x-none"/>
          </a:p>
        </p:txBody>
      </p:sp>
    </p:spTree>
    <p:extLst>
      <p:ext uri="{BB962C8B-B14F-4D97-AF65-F5344CB8AC3E}">
        <p14:creationId xmlns:p14="http://schemas.microsoft.com/office/powerpoint/2010/main" val="731415134"/>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51900" y="765175"/>
            <a:ext cx="2745317" cy="536098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5" y="765175"/>
            <a:ext cx="8039100" cy="53609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3784F347-27A3-634B-A002-03B5F6948862}" type="slidenum">
              <a:rPr lang="en-AU" altLang="x-none"/>
              <a:pPr/>
              <a:t>‹#›</a:t>
            </a:fld>
            <a:endParaRPr lang="en-AU" altLang="x-none"/>
          </a:p>
        </p:txBody>
      </p:sp>
    </p:spTree>
    <p:extLst>
      <p:ext uri="{BB962C8B-B14F-4D97-AF65-F5344CB8AC3E}">
        <p14:creationId xmlns:p14="http://schemas.microsoft.com/office/powerpoint/2010/main" val="1180431001"/>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_Picture 1">
    <p:spTree>
      <p:nvGrpSpPr>
        <p:cNvPr id="1" name=""/>
        <p:cNvGrpSpPr/>
        <p:nvPr/>
      </p:nvGrpSpPr>
      <p:grpSpPr>
        <a:xfrm>
          <a:off x="0" y="0"/>
          <a:ext cx="0" cy="0"/>
          <a:chOff x="0" y="0"/>
          <a:chExt cx="0" cy="0"/>
        </a:xfrm>
      </p:grpSpPr>
      <p:pic>
        <p:nvPicPr>
          <p:cNvPr id="3" name="Picture 4" descr="A picture containing table, plate, sitting, white&#10;&#10;Description automatically generated">
            <a:extLst>
              <a:ext uri="{FF2B5EF4-FFF2-40B4-BE49-F238E27FC236}">
                <a16:creationId xmlns:a16="http://schemas.microsoft.com/office/drawing/2014/main" id="{00422F4D-88FD-4871-A69C-02DDE8C48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442178D1-90CB-447F-B380-67312F14DE9C}"/>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5400"/>
            <a:ext cx="12217400" cy="688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1"/>
          </p:nvPr>
        </p:nvSpPr>
        <p:spPr>
          <a:xfrm>
            <a:off x="638175" y="942975"/>
            <a:ext cx="8513917"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B9F89023-170A-1E2C-89AB-1E5EEFB0A876}"/>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389261579"/>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_Picture 6">
    <p:spTree>
      <p:nvGrpSpPr>
        <p:cNvPr id="1" name=""/>
        <p:cNvGrpSpPr/>
        <p:nvPr/>
      </p:nvGrpSpPr>
      <p:grpSpPr>
        <a:xfrm>
          <a:off x="0" y="0"/>
          <a:ext cx="0" cy="0"/>
          <a:chOff x="0" y="0"/>
          <a:chExt cx="0" cy="0"/>
        </a:xfrm>
      </p:grpSpPr>
      <p:pic>
        <p:nvPicPr>
          <p:cNvPr id="3" name="Picture 5" descr="A bench in front of a building&#10;&#10;Description automatically generated">
            <a:extLst>
              <a:ext uri="{FF2B5EF4-FFF2-40B4-BE49-F238E27FC236}">
                <a16:creationId xmlns:a16="http://schemas.microsoft.com/office/drawing/2014/main" id="{61DF6434-CB2B-49E9-A848-F5AC29A384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37C0CBAA-17DA-4C55-AAF8-CEB1EF54DEA2}"/>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D7DD6204-13AB-E2C1-379C-F3B52D62826E}"/>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0770042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_Picture 3">
    <p:spTree>
      <p:nvGrpSpPr>
        <p:cNvPr id="1" name=""/>
        <p:cNvGrpSpPr/>
        <p:nvPr/>
      </p:nvGrpSpPr>
      <p:grpSpPr>
        <a:xfrm>
          <a:off x="0" y="0"/>
          <a:ext cx="0" cy="0"/>
          <a:chOff x="0" y="0"/>
          <a:chExt cx="0" cy="0"/>
        </a:xfrm>
      </p:grpSpPr>
      <p:pic>
        <p:nvPicPr>
          <p:cNvPr id="3" name="Picture 4" descr="A group of people in a room&#10;&#10;Description automatically generated">
            <a:extLst>
              <a:ext uri="{FF2B5EF4-FFF2-40B4-BE49-F238E27FC236}">
                <a16:creationId xmlns:a16="http://schemas.microsoft.com/office/drawing/2014/main" id="{9412DC30-AE75-4156-A2B0-66A22F21DF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BF7A6ABD-D61F-4BA4-98B2-3F0CE6702AC4}"/>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10625B03-F885-14E0-0597-C18CA6087D79}"/>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35635871"/>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ivider_Black">
    <p:spTree>
      <p:nvGrpSpPr>
        <p:cNvPr id="1" name=""/>
        <p:cNvGrpSpPr/>
        <p:nvPr/>
      </p:nvGrpSpPr>
      <p:grpSpPr>
        <a:xfrm>
          <a:off x="0" y="0"/>
          <a:ext cx="0" cy="0"/>
          <a:chOff x="0" y="0"/>
          <a:chExt cx="0" cy="0"/>
        </a:xfrm>
      </p:grpSpPr>
      <p:sp>
        <p:nvSpPr>
          <p:cNvPr id="2" name="Title 1"/>
          <p:cNvSpPr>
            <a:spLocks noGrp="1"/>
          </p:cNvSpPr>
          <p:nvPr>
            <p:ph type="title"/>
          </p:nvPr>
        </p:nvSpPr>
        <p:spPr>
          <a:xfrm>
            <a:off x="3264000" y="432001"/>
            <a:ext cx="8400000" cy="2852737"/>
          </a:xfrm>
        </p:spPr>
        <p:txBody>
          <a:bodyPr anchor="t">
            <a:normAutofit/>
          </a:bodyPr>
          <a:lstStyle>
            <a:lvl1pPr>
              <a:lnSpc>
                <a:spcPct val="80000"/>
              </a:lnSpc>
              <a:defRPr sz="8533" cap="all" baseline="0"/>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9840000" y="6552000"/>
            <a:ext cx="960000" cy="144000"/>
          </a:xfrm>
          <a:prstGeom prst="rect">
            <a:avLst/>
          </a:prstGeom>
        </p:spPr>
        <p:txBody>
          <a:bodyPr vert="horz" lIns="0" tIns="0" rIns="0" bIns="0" rtlCol="0" anchor="ctr"/>
          <a:lstStyle>
            <a:lvl1pPr algn="l">
              <a:defRPr sz="800" cap="all" baseline="0">
                <a:solidFill>
                  <a:schemeClr val="tx1"/>
                </a:solidFill>
              </a:defRPr>
            </a:lvl1pPr>
          </a:lstStyle>
          <a:p>
            <a:r>
              <a:rPr lang="en-US"/>
              <a:t>DD MMM YY</a:t>
            </a:r>
            <a:endParaRPr lang="en-AU"/>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432001" y="432001"/>
            <a:ext cx="2440828" cy="2410884"/>
          </a:xfrm>
        </p:spPr>
        <p:txBody>
          <a:bodyPr/>
          <a:lstStyle>
            <a:lvl1pPr>
              <a:lnSpc>
                <a:spcPct val="80000"/>
              </a:lnSpc>
              <a:spcAft>
                <a:spcPts val="0"/>
              </a:spcAft>
              <a:defRPr sz="8533">
                <a:solidFill>
                  <a:schemeClr val="accent1"/>
                </a:solidFill>
              </a:defRPr>
            </a:lvl1pPr>
            <a:lvl2pPr>
              <a:defRPr sz="8533">
                <a:solidFill>
                  <a:schemeClr val="accent1"/>
                </a:solidFill>
              </a:defRPr>
            </a:lvl2pPr>
            <a:lvl3pPr>
              <a:defRPr sz="8533">
                <a:solidFill>
                  <a:schemeClr val="accent1"/>
                </a:solidFill>
              </a:defRPr>
            </a:lvl3pPr>
            <a:lvl4pPr>
              <a:defRPr sz="8533">
                <a:solidFill>
                  <a:schemeClr val="accent1"/>
                </a:solidFill>
              </a:defRPr>
            </a:lvl4pPr>
            <a:lvl5pPr>
              <a:defRPr sz="8533">
                <a:solidFill>
                  <a:schemeClr val="accent1"/>
                </a:solidFill>
              </a:defRPr>
            </a:lvl5pPr>
          </a:lstStyle>
          <a:p>
            <a:pPr lvl="0"/>
            <a:r>
              <a:rPr lang="en-US"/>
              <a:t>#</a:t>
            </a:r>
            <a:endParaRPr lang="en-AU"/>
          </a:p>
        </p:txBody>
      </p:sp>
    </p:spTree>
    <p:extLst>
      <p:ext uri="{BB962C8B-B14F-4D97-AF65-F5344CB8AC3E}">
        <p14:creationId xmlns:p14="http://schemas.microsoft.com/office/powerpoint/2010/main" val="1020881343"/>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A30EF-E4D6-422F-B6AC-3A0D641F1511}"/>
              </a:ext>
            </a:extLst>
          </p:cNvPr>
          <p:cNvSpPr>
            <a:spLocks noGrp="1"/>
          </p:cNvSpPr>
          <p:nvPr>
            <p:ph type="dt" sz="half" idx="10"/>
          </p:nvPr>
        </p:nvSpPr>
        <p:spPr/>
        <p:txBody>
          <a:bodyPr/>
          <a:lstStyle/>
          <a:p>
            <a:fld id="{F1801B8B-0687-451B-9E26-713341924DAD}" type="datetimeFigureOut">
              <a:rPr lang="en-AU" smtClean="0"/>
              <a:t>12/9/2023</a:t>
            </a:fld>
            <a:endParaRPr lang="en-AU"/>
          </a:p>
        </p:txBody>
      </p:sp>
      <p:sp>
        <p:nvSpPr>
          <p:cNvPr id="3" name="Footer Placeholder 2">
            <a:extLst>
              <a:ext uri="{FF2B5EF4-FFF2-40B4-BE49-F238E27FC236}">
                <a16:creationId xmlns:a16="http://schemas.microsoft.com/office/drawing/2014/main" id="{7CEE59E5-4781-4EF7-B6B0-B64502778B69}"/>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4" name="Slide Number Placeholder 3">
            <a:extLst>
              <a:ext uri="{FF2B5EF4-FFF2-40B4-BE49-F238E27FC236}">
                <a16:creationId xmlns:a16="http://schemas.microsoft.com/office/drawing/2014/main" id="{0A62CDCA-F532-4FE7-8F98-A229C4568F66}"/>
              </a:ext>
            </a:extLst>
          </p:cNvPr>
          <p:cNvSpPr>
            <a:spLocks noGrp="1"/>
          </p:cNvSpPr>
          <p:nvPr>
            <p:ph type="sldNum" sz="quarter" idx="12"/>
          </p:nvPr>
        </p:nvSpPr>
        <p:spPr/>
        <p:txBody>
          <a:bodyPr/>
          <a:lstStyle/>
          <a:p>
            <a:fld id="{2DC5C99C-71E7-434B-80CF-74DDE9D2B4E2}" type="slidenum">
              <a:rPr lang="en-AU" smtClean="0"/>
              <a:t>‹#›</a:t>
            </a:fld>
            <a:endParaRPr lang="en-AU"/>
          </a:p>
        </p:txBody>
      </p:sp>
    </p:spTree>
    <p:extLst>
      <p:ext uri="{BB962C8B-B14F-4D97-AF65-F5344CB8AC3E}">
        <p14:creationId xmlns:p14="http://schemas.microsoft.com/office/powerpoint/2010/main" val="33362276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A509-6938-E22C-E327-C8CA9EB9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90FFD6A-A62A-DAA6-769B-BFF866779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8700A3A-01D5-5734-6A45-29CF0E232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6D30B-5FF1-5C71-FECF-ECDEE448A43D}"/>
              </a:ext>
            </a:extLst>
          </p:cNvPr>
          <p:cNvSpPr>
            <a:spLocks noGrp="1"/>
          </p:cNvSpPr>
          <p:nvPr>
            <p:ph type="dt" sz="half" idx="10"/>
          </p:nvPr>
        </p:nvSpPr>
        <p:spPr/>
        <p:txBody>
          <a:bodyPr/>
          <a:lstStyle/>
          <a:p>
            <a:fld id="{7CF082CA-B163-4566-B961-ED5E1BD6D225}" type="datetime1">
              <a:rPr lang="en-AU" smtClean="0"/>
              <a:t>12/9/2023</a:t>
            </a:fld>
            <a:endParaRPr lang="en-AU"/>
          </a:p>
        </p:txBody>
      </p:sp>
      <p:sp>
        <p:nvSpPr>
          <p:cNvPr id="6" name="Footer Placeholder 5">
            <a:extLst>
              <a:ext uri="{FF2B5EF4-FFF2-40B4-BE49-F238E27FC236}">
                <a16:creationId xmlns:a16="http://schemas.microsoft.com/office/drawing/2014/main" id="{BF06D0F8-8E66-6BFC-3D29-4AE4C32AC4A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88F2E68-BC8C-2358-04D8-76685D0734E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40947134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2BA9-37C3-6B87-420F-04CF77E07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CD5C215-0CAE-B001-3323-C69B1C951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C6E8A3F-4B49-5A2F-83D1-B5082A45F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20E2E-5529-5437-0C2C-ACA93FB4E85F}"/>
              </a:ext>
            </a:extLst>
          </p:cNvPr>
          <p:cNvSpPr>
            <a:spLocks noGrp="1"/>
          </p:cNvSpPr>
          <p:nvPr>
            <p:ph type="dt" sz="half" idx="10"/>
          </p:nvPr>
        </p:nvSpPr>
        <p:spPr/>
        <p:txBody>
          <a:bodyPr/>
          <a:lstStyle/>
          <a:p>
            <a:fld id="{F186207F-4AFB-4DF2-93A2-A774D4F74CF3}" type="datetime1">
              <a:rPr lang="en-AU" smtClean="0"/>
              <a:t>12/9/2023</a:t>
            </a:fld>
            <a:endParaRPr lang="en-AU"/>
          </a:p>
        </p:txBody>
      </p:sp>
      <p:sp>
        <p:nvSpPr>
          <p:cNvPr id="6" name="Footer Placeholder 5">
            <a:extLst>
              <a:ext uri="{FF2B5EF4-FFF2-40B4-BE49-F238E27FC236}">
                <a16:creationId xmlns:a16="http://schemas.microsoft.com/office/drawing/2014/main" id="{E222E447-2075-BDFE-7708-CAC57F549B2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FE7D6A8-AB77-CCA1-C0A5-14B478D65997}"/>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69165710"/>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image" Target="../media/image18.wmf"/><Relationship Id="rId2" Type="http://schemas.openxmlformats.org/officeDocument/2006/relationships/slideLayout" Target="../slideLayouts/slideLayout65.xml"/><Relationship Id="rId16"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31DF2-0726-2679-FA09-C5122ADF8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E8E71D-2069-700D-8F76-0D36A170C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CC8057-3961-CB22-F49E-3A0755014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E3CE8-1DB9-4061-88C3-F19F505D0101}" type="datetime1">
              <a:rPr lang="en-AU" smtClean="0"/>
              <a:t>12/9/2023</a:t>
            </a:fld>
            <a:endParaRPr lang="en-AU"/>
          </a:p>
        </p:txBody>
      </p:sp>
      <p:sp>
        <p:nvSpPr>
          <p:cNvPr id="5" name="Footer Placeholder 4">
            <a:extLst>
              <a:ext uri="{FF2B5EF4-FFF2-40B4-BE49-F238E27FC236}">
                <a16:creationId xmlns:a16="http://schemas.microsoft.com/office/drawing/2014/main" id="{8F5FF041-E2FB-FCA9-CB84-8ADCA3538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9E4769F-5C46-DE57-A43A-477B4C447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2DE9-9A84-43AD-96C2-B2AF8DD0DAE7}" type="slidenum">
              <a:rPr lang="en-AU" smtClean="0"/>
              <a:t>‹#›</a:t>
            </a:fld>
            <a:endParaRPr lang="en-AU"/>
          </a:p>
        </p:txBody>
      </p:sp>
      <p:sp>
        <p:nvSpPr>
          <p:cNvPr id="7" name="JS SlideHeader">
            <a:extLst>
              <a:ext uri="{FF2B5EF4-FFF2-40B4-BE49-F238E27FC236}">
                <a16:creationId xmlns:a16="http://schemas.microsoft.com/office/drawing/2014/main" id="{C9C76FF4-45A7-E1FF-52D6-04D00737C2C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210675595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75167" y="1541933"/>
            <a:ext cx="7301600" cy="26320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404041"/>
              </a:buClr>
              <a:buSzPts val="1800"/>
              <a:buFont typeface="Calibri"/>
              <a:buChar char="●"/>
              <a:defRPr sz="1800" b="1">
                <a:solidFill>
                  <a:srgbClr val="404041"/>
                </a:solidFill>
                <a:latin typeface="Calibri"/>
                <a:ea typeface="Calibri"/>
                <a:cs typeface="Calibri"/>
                <a:sym typeface="Calibri"/>
              </a:defRPr>
            </a:lvl1pPr>
            <a:lvl2pPr marL="914400" lvl="1" indent="-342900" rtl="0">
              <a:lnSpc>
                <a:spcPct val="90000"/>
              </a:lnSpc>
              <a:spcBef>
                <a:spcPts val="600"/>
              </a:spcBef>
              <a:spcAft>
                <a:spcPts val="0"/>
              </a:spcAft>
              <a:buClr>
                <a:srgbClr val="404041"/>
              </a:buClr>
              <a:buSzPts val="1800"/>
              <a:buFont typeface="Calibri"/>
              <a:buChar char="○"/>
              <a:defRPr sz="1800">
                <a:solidFill>
                  <a:srgbClr val="404041"/>
                </a:solidFill>
                <a:latin typeface="Calibri"/>
                <a:ea typeface="Calibri"/>
                <a:cs typeface="Calibri"/>
                <a:sym typeface="Calibri"/>
              </a:defRPr>
            </a:lvl2pPr>
            <a:lvl3pPr marL="1371600" lvl="2" indent="-342900" rtl="0">
              <a:lnSpc>
                <a:spcPct val="95000"/>
              </a:lnSpc>
              <a:spcBef>
                <a:spcPts val="300"/>
              </a:spcBef>
              <a:spcAft>
                <a:spcPts val="0"/>
              </a:spcAft>
              <a:buClr>
                <a:srgbClr val="404041"/>
              </a:buClr>
              <a:buSzPts val="1800"/>
              <a:buFont typeface="Calibri"/>
              <a:buChar char="■"/>
              <a:defRPr sz="1800">
                <a:solidFill>
                  <a:srgbClr val="404041"/>
                </a:solidFill>
                <a:latin typeface="Calibri"/>
                <a:ea typeface="Calibri"/>
                <a:cs typeface="Calibri"/>
                <a:sym typeface="Calibri"/>
              </a:defRPr>
            </a:lvl3pPr>
            <a:lvl4pPr marL="1828800" lvl="3"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4pPr>
            <a:lvl5pPr marL="2286000" lvl="4"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5pPr>
            <a:lvl6pPr marL="2743200" lvl="5"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6pPr>
            <a:lvl7pPr marL="3200400" lvl="6"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7pPr>
            <a:lvl8pPr marL="3657600" lvl="7"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8pPr>
            <a:lvl9pPr marL="4114800" lvl="8" indent="-342900" rtl="0">
              <a:lnSpc>
                <a:spcPct val="95000"/>
              </a:lnSpc>
              <a:spcBef>
                <a:spcPts val="800"/>
              </a:spcBef>
              <a:spcAft>
                <a:spcPts val="800"/>
              </a:spcAft>
              <a:buClr>
                <a:srgbClr val="404041"/>
              </a:buClr>
              <a:buSzPts val="1800"/>
              <a:buFont typeface="Calibri"/>
              <a:buChar char="■"/>
              <a:defRPr sz="1800">
                <a:solidFill>
                  <a:srgbClr val="40404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3794133" y="1529567"/>
            <a:ext cx="6859200" cy="10168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rgbClr val="404041"/>
              </a:buClr>
              <a:buSzPts val="2600"/>
              <a:buFont typeface="Calibri"/>
              <a:buNone/>
              <a:defRPr sz="2600" b="1">
                <a:solidFill>
                  <a:srgbClr val="404041"/>
                </a:solidFill>
                <a:latin typeface="Calibri"/>
                <a:ea typeface="Calibri"/>
                <a:cs typeface="Calibri"/>
                <a:sym typeface="Calibri"/>
              </a:defRPr>
            </a:lvl1pPr>
            <a:lvl2pPr lvl="1" rtl="0">
              <a:spcBef>
                <a:spcPts val="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 name="Google Shape;8;p1"/>
          <p:cNvPicPr preferRelativeResize="0"/>
          <p:nvPr/>
        </p:nvPicPr>
        <p:blipFill rotWithShape="1">
          <a:blip r:embed="rId30">
            <a:alphaModFix/>
          </a:blip>
          <a:srcRect l="1969" r="1969"/>
          <a:stretch/>
        </p:blipFill>
        <p:spPr>
          <a:xfrm>
            <a:off x="9662667" y="6073215"/>
            <a:ext cx="2529333" cy="695700"/>
          </a:xfrm>
          <a:prstGeom prst="rect">
            <a:avLst/>
          </a:prstGeom>
          <a:noFill/>
          <a:ln>
            <a:noFill/>
          </a:ln>
        </p:spPr>
      </p:pic>
      <p:sp>
        <p:nvSpPr>
          <p:cNvPr id="2" name="JS SlideHeader">
            <a:extLst>
              <a:ext uri="{FF2B5EF4-FFF2-40B4-BE49-F238E27FC236}">
                <a16:creationId xmlns:a16="http://schemas.microsoft.com/office/drawing/2014/main" id="{5032CE8A-E3E7-022A-C346-7F5E9BFE261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09896727"/>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9">
          <p15:clr>
            <a:srgbClr val="EA4335"/>
          </p15:clr>
        </p15:guide>
        <p15:guide id="2" pos="415">
          <p15:clr>
            <a:srgbClr val="EA4335"/>
          </p15:clr>
        </p15:guide>
        <p15:guide id="3" pos="532">
          <p15:clr>
            <a:srgbClr val="EA4335"/>
          </p15:clr>
        </p15:guide>
        <p15:guide id="4" pos="761">
          <p15:clr>
            <a:srgbClr val="EA4335"/>
          </p15:clr>
        </p15:guide>
        <p15:guide id="5" pos="877">
          <p15:clr>
            <a:srgbClr val="EA4335"/>
          </p15:clr>
        </p15:guide>
        <p15:guide id="6" pos="1105">
          <p15:clr>
            <a:srgbClr val="EA4335"/>
          </p15:clr>
        </p15:guide>
        <p15:guide id="7" pos="1222">
          <p15:clr>
            <a:srgbClr val="EA4335"/>
          </p15:clr>
        </p15:guide>
        <p15:guide id="8" pos="1449">
          <p15:clr>
            <a:srgbClr val="EA4335"/>
          </p15:clr>
        </p15:guide>
        <p15:guide id="9" pos="1565">
          <p15:clr>
            <a:srgbClr val="EA4335"/>
          </p15:clr>
        </p15:guide>
        <p15:guide id="10" pos="1793">
          <p15:clr>
            <a:srgbClr val="EA4335"/>
          </p15:clr>
        </p15:guide>
        <p15:guide id="11" pos="1915">
          <p15:clr>
            <a:srgbClr val="EA4335"/>
          </p15:clr>
        </p15:guide>
        <p15:guide id="12" pos="2138">
          <p15:clr>
            <a:srgbClr val="EA4335"/>
          </p15:clr>
        </p15:guide>
        <p15:guide id="13" pos="2259">
          <p15:clr>
            <a:srgbClr val="EA4335"/>
          </p15:clr>
        </p15:guide>
        <p15:guide id="14" pos="2482">
          <p15:clr>
            <a:srgbClr val="EA4335"/>
          </p15:clr>
        </p15:guide>
        <p15:guide id="15" pos="2605">
          <p15:clr>
            <a:srgbClr val="EA4335"/>
          </p15:clr>
        </p15:guide>
        <p15:guide id="16" pos="2826">
          <p15:clr>
            <a:srgbClr val="EA4335"/>
          </p15:clr>
        </p15:guide>
        <p15:guide id="17" pos="2948">
          <p15:clr>
            <a:srgbClr val="EA4335"/>
          </p15:clr>
        </p15:guide>
        <p15:guide id="18" pos="3170">
          <p15:clr>
            <a:srgbClr val="EA4335"/>
          </p15:clr>
        </p15:guide>
        <p15:guide id="19" pos="3294">
          <p15:clr>
            <a:srgbClr val="EA4335"/>
          </p15:clr>
        </p15:guide>
        <p15:guide id="20" pos="3516">
          <p15:clr>
            <a:srgbClr val="EA4335"/>
          </p15:clr>
        </p15:guide>
        <p15:guide id="21" pos="3637">
          <p15:clr>
            <a:srgbClr val="EA4335"/>
          </p15:clr>
        </p15:guide>
        <p15:guide id="22" pos="3860">
          <p15:clr>
            <a:srgbClr val="EA4335"/>
          </p15:clr>
        </p15:guide>
        <p15:guide id="23" pos="3983">
          <p15:clr>
            <a:srgbClr val="EA4335"/>
          </p15:clr>
        </p15:guide>
        <p15:guide id="24" pos="4209">
          <p15:clr>
            <a:srgbClr val="EA4335"/>
          </p15:clr>
        </p15:guide>
        <p15:guide id="25" pos="4325">
          <p15:clr>
            <a:srgbClr val="EA4335"/>
          </p15:clr>
        </p15:guide>
        <p15:guide id="26" pos="4554">
          <p15:clr>
            <a:srgbClr val="EA4335"/>
          </p15:clr>
        </p15:guide>
        <p15:guide id="27" pos="4671">
          <p15:clr>
            <a:srgbClr val="EA4335"/>
          </p15:clr>
        </p15:guide>
        <p15:guide id="28" pos="4900">
          <p15:clr>
            <a:srgbClr val="EA4335"/>
          </p15:clr>
        </p15:guide>
        <p15:guide id="29" pos="5243">
          <p15:clr>
            <a:srgbClr val="EA4335"/>
          </p15:clr>
        </p15:guide>
        <p15:guide id="30" pos="5014">
          <p15:clr>
            <a:srgbClr val="EA4335"/>
          </p15:clr>
        </p15:guide>
        <p15:guide id="31" pos="5359">
          <p15:clr>
            <a:srgbClr val="EA4335"/>
          </p15:clr>
        </p15:guide>
        <p15:guide id="32" pos="5587">
          <p15:clr>
            <a:srgbClr val="EA4335"/>
          </p15:clr>
        </p15:guide>
        <p15:guide id="33" orient="horz" pos="335">
          <p15:clr>
            <a:srgbClr val="EA4335"/>
          </p15:clr>
        </p15:guide>
        <p15:guide id="34" orient="horz" pos="601">
          <p15:clr>
            <a:srgbClr val="EA4335"/>
          </p15:clr>
        </p15:guide>
        <p15:guide id="35" orient="horz" pos="723">
          <p15:clr>
            <a:srgbClr val="EA4335"/>
          </p15:clr>
        </p15:guide>
        <p15:guide id="36" orient="horz" pos="988">
          <p15:clr>
            <a:srgbClr val="EA4335"/>
          </p15:clr>
        </p15:guide>
        <p15:guide id="37" orient="horz" pos="1110">
          <p15:clr>
            <a:srgbClr val="EA4335"/>
          </p15:clr>
        </p15:guide>
        <p15:guide id="38" orient="horz" pos="1374">
          <p15:clr>
            <a:srgbClr val="EA4335"/>
          </p15:clr>
        </p15:guide>
        <p15:guide id="39" orient="horz" pos="1490">
          <p15:clr>
            <a:srgbClr val="EA4335"/>
          </p15:clr>
        </p15:guide>
        <p15:guide id="40" orient="horz" pos="1760">
          <p15:clr>
            <a:srgbClr val="EA4335"/>
          </p15:clr>
        </p15:guide>
        <p15:guide id="41" orient="horz" pos="1876">
          <p15:clr>
            <a:srgbClr val="EA4335"/>
          </p15:clr>
        </p15:guide>
        <p15:guide id="42" orient="horz" pos="2141">
          <p15:clr>
            <a:srgbClr val="EA4335"/>
          </p15:clr>
        </p15:guide>
        <p15:guide id="43" orient="horz" pos="2262">
          <p15:clr>
            <a:srgbClr val="EA4335"/>
          </p15:clr>
        </p15:guide>
        <p15:guide id="44" orient="horz" pos="2528">
          <p15:clr>
            <a:srgbClr val="EA4335"/>
          </p15:clr>
        </p15:guide>
        <p15:guide id="45" orient="horz" pos="2649">
          <p15:clr>
            <a:srgbClr val="EA4335"/>
          </p15:clr>
        </p15:guide>
        <p15:guide id="46" orient="horz" pos="2818">
          <p15:clr>
            <a:srgbClr val="EA4335"/>
          </p15:clr>
        </p15:guide>
        <p15:guide id="47" orient="horz" pos="3052">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A071BE16-DDF6-4672-94FF-0BE7F113F564}"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
        <p:nvSpPr>
          <p:cNvPr id="7" name="JS SlideHeader">
            <a:extLst>
              <a:ext uri="{FF2B5EF4-FFF2-40B4-BE49-F238E27FC236}">
                <a16:creationId xmlns:a16="http://schemas.microsoft.com/office/drawing/2014/main" id="{DD789359-8D59-4248-D649-D38FDDDB7AF4}"/>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2165618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defTabSz="914400">
              <a:lnSpc>
                <a:spcPct val="90000"/>
              </a:lnSpc>
              <a:spcBef>
                <a:spcPts val="1001"/>
              </a:spcBef>
              <a:buClr>
                <a:srgbClr val="21120D"/>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21120D"/>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21120D"/>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8D9839E-A3C5-43EB-B883-6D0E68881441}"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2" name="JS SlideHeader">
            <a:extLst>
              <a:ext uri="{FF2B5EF4-FFF2-40B4-BE49-F238E27FC236}">
                <a16:creationId xmlns:a16="http://schemas.microsoft.com/office/drawing/2014/main" id="{6FDC6EAE-5A47-76C1-C78B-74BB2514B55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17784463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6500285"/>
            <a:ext cx="12192000" cy="357716"/>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1027" name="Rectangle 2"/>
          <p:cNvSpPr>
            <a:spLocks noGrp="1" noChangeArrowheads="1"/>
          </p:cNvSpPr>
          <p:nvPr>
            <p:ph type="title"/>
          </p:nvPr>
        </p:nvSpPr>
        <p:spPr bwMode="auto">
          <a:xfrm>
            <a:off x="624417" y="764117"/>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8" name="Rectangle 3"/>
          <p:cNvSpPr>
            <a:spLocks noGrp="1" noChangeArrowheads="1"/>
          </p:cNvSpPr>
          <p:nvPr>
            <p:ph type="body" idx="1"/>
          </p:nvPr>
        </p:nvSpPr>
        <p:spPr bwMode="auto">
          <a:xfrm>
            <a:off x="609600" y="1915585"/>
            <a:ext cx="10972800" cy="421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2" name="Rectangle 4"/>
          <p:cNvSpPr>
            <a:spLocks noGrp="1" noChangeArrowheads="1"/>
          </p:cNvSpPr>
          <p:nvPr>
            <p:ph type="dt" sz="half" idx="2"/>
          </p:nvPr>
        </p:nvSpPr>
        <p:spPr bwMode="auto">
          <a:xfrm>
            <a:off x="7632700" y="6477000"/>
            <a:ext cx="2844800"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867"/>
            </a:lvl1pPr>
          </a:lstStyle>
          <a:p>
            <a:endParaRPr lang="x-none" altLang="x-none"/>
          </a:p>
        </p:txBody>
      </p:sp>
      <p:sp>
        <p:nvSpPr>
          <p:cNvPr id="1029" name="Rectangle 5"/>
          <p:cNvSpPr>
            <a:spLocks noGrp="1" noChangeArrowheads="1"/>
          </p:cNvSpPr>
          <p:nvPr>
            <p:ph type="ftr" sz="quarter" idx="3"/>
          </p:nvPr>
        </p:nvSpPr>
        <p:spPr bwMode="auto">
          <a:xfrm>
            <a:off x="527051" y="6477000"/>
            <a:ext cx="6720416"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i="0" u="none">
                <a:solidFill>
                  <a:srgbClr val="FF0000"/>
                </a:solidFill>
                <a:latin typeface="Arial" panose="020B0604020202020204" pitchFamily="34" charset="0"/>
                <a:ea typeface="+mn-ea"/>
              </a:defRPr>
            </a:lvl1pPr>
          </a:lstStyle>
          <a:p>
            <a:pPr>
              <a:defRPr/>
            </a:pPr>
            <a:endParaRPr lang="en-AU"/>
          </a:p>
        </p:txBody>
      </p:sp>
      <p:sp>
        <p:nvSpPr>
          <p:cNvPr id="1030" name="Rectangle 6"/>
          <p:cNvSpPr>
            <a:spLocks noGrp="1" noChangeArrowheads="1"/>
          </p:cNvSpPr>
          <p:nvPr>
            <p:ph type="sldNum" sz="quarter" idx="4"/>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67"/>
            </a:lvl1pPr>
          </a:lstStyle>
          <a:p>
            <a:fld id="{0314E489-80A2-2240-BF01-5BCDDC02687A}" type="slidenum">
              <a:rPr lang="en-AU" altLang="x-none"/>
              <a:pPr/>
              <a:t>‹#›</a:t>
            </a:fld>
            <a:endParaRPr lang="en-AU" altLang="x-none"/>
          </a:p>
        </p:txBody>
      </p:sp>
      <p:sp>
        <p:nvSpPr>
          <p:cNvPr id="1032" name="Rectangle 7"/>
          <p:cNvSpPr>
            <a:spLocks noChangeArrowheads="1"/>
          </p:cNvSpPr>
          <p:nvPr/>
        </p:nvSpPr>
        <p:spPr bwMode="auto">
          <a:xfrm>
            <a:off x="0" y="1"/>
            <a:ext cx="12192000" cy="766233"/>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1033" name="Picture 9" descr="ANU_LOGO_WHITE"/>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24418" y="99484"/>
            <a:ext cx="1631949" cy="56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JS SlideHeader">
            <a:extLst>
              <a:ext uri="{FF2B5EF4-FFF2-40B4-BE49-F238E27FC236}">
                <a16:creationId xmlns:a16="http://schemas.microsoft.com/office/drawing/2014/main" id="{3A1BE9CC-5903-7AD2-2204-82057E27FA90}"/>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79560162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ftr="0" dt="0"/>
  <p:txStyles>
    <p:title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p:titleStyle>
    <p:body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67FBFA-8250-47C4-9E2A-4C9E3E25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51C535-3FC5-472A-946C-B399F6321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79C0720-8302-4C57-95D3-E9B2FC8F7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01B8B-0687-451B-9E26-713341924DAD}" type="datetimeFigureOut">
              <a:rPr lang="en-AU" smtClean="0"/>
              <a:t>12/9/2023</a:t>
            </a:fld>
            <a:endParaRPr lang="en-AU"/>
          </a:p>
        </p:txBody>
      </p:sp>
      <p:sp>
        <p:nvSpPr>
          <p:cNvPr id="5" name="Footer Placeholder 4">
            <a:extLst>
              <a:ext uri="{FF2B5EF4-FFF2-40B4-BE49-F238E27FC236}">
                <a16:creationId xmlns:a16="http://schemas.microsoft.com/office/drawing/2014/main" id="{D9C364A5-7D2C-40AD-86AB-0E29B33E0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a:extLst>
              <a:ext uri="{FF2B5EF4-FFF2-40B4-BE49-F238E27FC236}">
                <a16:creationId xmlns:a16="http://schemas.microsoft.com/office/drawing/2014/main" id="{BDD5BFF7-C808-44B5-B569-9C25E5199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5C99C-71E7-434B-80CF-74DDE9D2B4E2}" type="slidenum">
              <a:rPr lang="en-AU" smtClean="0"/>
              <a:t>‹#›</a:t>
            </a:fld>
            <a:endParaRPr lang="en-AU"/>
          </a:p>
        </p:txBody>
      </p:sp>
      <p:sp>
        <p:nvSpPr>
          <p:cNvPr id="7" name="JS SlideHeader">
            <a:extLst>
              <a:ext uri="{FF2B5EF4-FFF2-40B4-BE49-F238E27FC236}">
                <a16:creationId xmlns:a16="http://schemas.microsoft.com/office/drawing/2014/main" id="{731B103F-EE7C-C405-4554-75E91D3E1E4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988710665"/>
      </p:ext>
    </p:extLst>
  </p:cSld>
  <p:clrMap bg1="lt1" tx1="dk1" bg2="lt2" tx2="dk2" accent1="accent1" accent2="accent2" accent3="accent3" accent4="accent4" accent5="accent5" accent6="accent6" hlink="hlink" folHlink="folHlink"/>
  <p:sldLayoutIdLst>
    <p:sldLayoutId id="214748375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29.wmf"/></Relationships>
</file>

<file path=ppt/slides/_rels/slide11.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31.png"/><Relationship Id="rId7" Type="http://schemas.openxmlformats.org/officeDocument/2006/relationships/hyperlink" Target="https://github.com/pdsinterop/solid-nextcloud" TargetMode="External"/><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hyperlink" Target="https://github.com/pdsinterop/php-solid-server" TargetMode="External"/><Relationship Id="rId5" Type="http://schemas.openxmlformats.org/officeDocument/2006/relationships/image" Target="../media/image30.png"/><Relationship Id="rId4" Type="http://schemas.openxmlformats.org/officeDocument/2006/relationships/hyperlink" Target="https://solidproject.org/" TargetMode="External"/><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s://pub.dev/packages/solid_encrypt" TargetMode="External"/><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hyperlink" Target="https://pub.dev/packages/solid_auth" TargetMode="External"/><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image" Target="../media/image33.png"/><Relationship Id="rId11" Type="http://schemas.openxmlformats.org/officeDocument/2006/relationships/hyperlink" Target="https://github.com/CommunitySolidServer/CommunitySolidServer/" TargetMode="External"/><Relationship Id="rId5" Type="http://schemas.openxmlformats.org/officeDocument/2006/relationships/image" Target="../media/image35.wmf"/><Relationship Id="rId10" Type="http://schemas.openxmlformats.org/officeDocument/2006/relationships/image" Target="../media/image39.jpeg"/><Relationship Id="rId4" Type="http://schemas.openxmlformats.org/officeDocument/2006/relationships/image" Target="../media/image34.wmf"/><Relationship Id="rId9" Type="http://schemas.openxmlformats.org/officeDocument/2006/relationships/image" Target="../media/image38.png"/><Relationship Id="rId14" Type="http://schemas.openxmlformats.org/officeDocument/2006/relationships/hyperlink" Target="https://pub.dev/packages/rdflib"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40.png"/><Relationship Id="rId7" Type="http://schemas.openxmlformats.org/officeDocument/2006/relationships/image" Target="../media/image41.wmf"/><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hyperlink" Target="mailto:jessica.moore@anu.edu.au" TargetMode="External"/><Relationship Id="rId5" Type="http://schemas.openxmlformats.org/officeDocument/2006/relationships/hyperlink" Target="https://sii.anu.edu.au/" TargetMode="External"/><Relationship Id="rId4" Type="http://schemas.openxmlformats.org/officeDocument/2006/relationships/hyperlink" Target="https://solidproject.org/" TargetMode="External"/><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9.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gi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78.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65.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hyperlink" Target="https://idnau.org/" TargetMode="External"/><Relationship Id="rId7"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hyperlink" Target="https://idn-au.github.io/idn-metadata-creator/" TargetMode="External"/><Relationship Id="rId4" Type="http://schemas.openxmlformats.org/officeDocument/2006/relationships/hyperlink" Target="https://data.idnau.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GLDWG/pid-proxy/commits/staging"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orcid.org/0000-0002-0688-300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17D23B7-B54B-154C-F32C-2E8DDCADC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00" y="1320800"/>
            <a:ext cx="5080000" cy="553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C63AC0F-FFC2-7BC7-6998-B65EA7FC5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05000"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5"/>
            <a:ext cx="11086578" cy="5780356"/>
          </a:xfrm>
        </p:spPr>
        <p:txBody>
          <a:bodyPr>
            <a:normAutofit/>
          </a:bodyPr>
          <a:lstStyle/>
          <a:p>
            <a:r>
              <a:rPr lang="en-AU" sz="6000" dirty="0"/>
              <a:t>Australian Government </a:t>
            </a:r>
            <a:br>
              <a:rPr lang="en-AU" sz="6000" dirty="0"/>
            </a:br>
            <a:r>
              <a:rPr lang="en-AU" sz="6000" dirty="0"/>
              <a:t>Linked Data Working Group</a:t>
            </a:r>
            <a:br>
              <a:rPr lang="en-AU" dirty="0"/>
            </a:br>
            <a:r>
              <a:rPr lang="en-AU" sz="7200" b="1" dirty="0"/>
              <a:t>2023 Linked Data Showcase</a:t>
            </a: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3" name="Picture 2">
            <a:extLst>
              <a:ext uri="{FF2B5EF4-FFF2-40B4-BE49-F238E27FC236}">
                <a16:creationId xmlns:a16="http://schemas.microsoft.com/office/drawing/2014/main" id="{2FAB8FF5-9A51-54FC-26D4-029AE2CFD73A}"/>
              </a:ext>
            </a:extLst>
          </p:cNvPr>
          <p:cNvPicPr>
            <a:picLocks noChangeAspect="1"/>
          </p:cNvPicPr>
          <p:nvPr/>
        </p:nvPicPr>
        <p:blipFill>
          <a:blip r:embed="rId5"/>
          <a:stretch>
            <a:fillRect/>
          </a:stretch>
        </p:blipFill>
        <p:spPr>
          <a:xfrm>
            <a:off x="8483600" y="0"/>
            <a:ext cx="3708400" cy="2184400"/>
          </a:xfrm>
          <a:prstGeom prst="rect">
            <a:avLst/>
          </a:prstGeom>
        </p:spPr>
      </p:pic>
    </p:spTree>
    <p:extLst>
      <p:ext uri="{BB962C8B-B14F-4D97-AF65-F5344CB8AC3E}">
        <p14:creationId xmlns:p14="http://schemas.microsoft.com/office/powerpoint/2010/main" val="319497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71320" y="1581480"/>
            <a:ext cx="9092160" cy="1847160"/>
          </a:xfrm>
          <a:prstGeom prst="rect">
            <a:avLst/>
          </a:prstGeom>
          <a:noFill/>
          <a:ln w="0">
            <a:noFill/>
          </a:ln>
        </p:spPr>
        <p:txBody>
          <a:bodyPr anchor="b">
            <a:noAutofit/>
          </a:bodyPr>
          <a:lstStyle/>
          <a:p>
            <a:pPr indent="0" defTabSz="914400">
              <a:lnSpc>
                <a:spcPct val="90000"/>
              </a:lnSpc>
              <a:buNone/>
            </a:pPr>
            <a:r>
              <a:rPr lang="en-US" sz="4000" b="0" strike="noStrike" spc="-1" dirty="0">
                <a:solidFill>
                  <a:schemeClr val="accent2"/>
                </a:solidFill>
                <a:latin typeface="Poppins Medium"/>
              </a:rPr>
              <a:t>Engineering on decentralized</a:t>
            </a:r>
            <a:r>
              <a:rPr lang="en-US" sz="4000" spc="-1" dirty="0">
                <a:solidFill>
                  <a:schemeClr val="accent2"/>
                </a:solidFill>
                <a:latin typeface="Poppins Medium"/>
              </a:rPr>
              <a:t> </a:t>
            </a:r>
            <a:r>
              <a:rPr lang="en-US" sz="4000" b="0" strike="noStrike" spc="-1" dirty="0">
                <a:solidFill>
                  <a:schemeClr val="accent2"/>
                </a:solidFill>
                <a:latin typeface="Poppins Medium"/>
              </a:rPr>
              <a:t>data using Personal Online Datastores</a:t>
            </a:r>
            <a:endParaRPr lang="en-US" sz="4000" b="0" strike="noStrike" spc="-1" dirty="0">
              <a:solidFill>
                <a:schemeClr val="dk1"/>
              </a:solidFill>
              <a:latin typeface="Calibri"/>
            </a:endParaRPr>
          </a:p>
        </p:txBody>
      </p:sp>
      <p:sp>
        <p:nvSpPr>
          <p:cNvPr id="89" name="PlaceHolder 2"/>
          <p:cNvSpPr>
            <a:spLocks noGrp="1"/>
          </p:cNvSpPr>
          <p:nvPr>
            <p:ph type="subTitle"/>
          </p:nvPr>
        </p:nvSpPr>
        <p:spPr>
          <a:xfrm>
            <a:off x="571680" y="3674880"/>
            <a:ext cx="6247080" cy="206424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000" b="0" strike="noStrike" spc="-1" dirty="0">
                <a:solidFill>
                  <a:schemeClr val="accent5"/>
                </a:solidFill>
                <a:latin typeface="Sofia Pro"/>
                <a:ea typeface="Helvetica Neue"/>
              </a:rPr>
              <a:t>Speakers: Dr Jess Moore </a:t>
            </a:r>
          </a:p>
          <a:p>
            <a:pPr indent="0" defTabSz="914400">
              <a:lnSpc>
                <a:spcPct val="90000"/>
              </a:lnSpc>
              <a:spcBef>
                <a:spcPts val="1001"/>
              </a:spcBef>
              <a:buNone/>
              <a:tabLst>
                <a:tab pos="0" algn="l"/>
              </a:tabLst>
            </a:pPr>
            <a:endParaRPr lang="en-US" sz="2000" spc="-1" dirty="0">
              <a:solidFill>
                <a:schemeClr val="accent5"/>
              </a:solidFill>
              <a:latin typeface="Sofia Pro"/>
              <a:ea typeface="Helvetica Neue"/>
            </a:endParaRPr>
          </a:p>
          <a:p>
            <a:pPr indent="0" defTabSz="914400">
              <a:lnSpc>
                <a:spcPct val="90000"/>
              </a:lnSpc>
              <a:spcBef>
                <a:spcPts val="1001"/>
              </a:spcBef>
              <a:buNone/>
              <a:tabLst>
                <a:tab pos="0" algn="l"/>
              </a:tabLst>
            </a:pPr>
            <a:r>
              <a:rPr lang="en-US" sz="2000" spc="-1" dirty="0">
                <a:solidFill>
                  <a:schemeClr val="accent5"/>
                </a:solidFill>
                <a:latin typeface="Sofia Pro"/>
                <a:ea typeface="Helvetica Neue"/>
              </a:rPr>
              <a:t>September</a:t>
            </a:r>
            <a:r>
              <a:rPr lang="en-US" sz="2000" b="0" strike="noStrike" spc="-1" dirty="0">
                <a:solidFill>
                  <a:schemeClr val="accent5"/>
                </a:solidFill>
                <a:latin typeface="Sofia Pro"/>
                <a:ea typeface="Helvetica Neue"/>
              </a:rPr>
              <a:t> 2023</a:t>
            </a:r>
            <a:endParaRPr lang="en-AU" sz="2000" b="0" strike="noStrike" spc="-1" dirty="0">
              <a:solidFill>
                <a:srgbClr val="FFFFFF"/>
              </a:solidFill>
              <a:latin typeface="Calibri"/>
            </a:endParaRPr>
          </a:p>
        </p:txBody>
      </p:sp>
      <p:pic>
        <p:nvPicPr>
          <p:cNvPr id="90" name="Picture 5"/>
          <p:cNvPicPr/>
          <p:nvPr/>
        </p:nvPicPr>
        <p:blipFill>
          <a:blip r:embed="rId3"/>
          <a:stretch/>
        </p:blipFill>
        <p:spPr>
          <a:xfrm>
            <a:off x="571680" y="5833800"/>
            <a:ext cx="2636640" cy="732240"/>
          </a:xfrm>
          <a:prstGeom prst="rect">
            <a:avLst/>
          </a:prstGeom>
          <a:ln w="0">
            <a:noFill/>
          </a:ln>
        </p:spPr>
      </p:pic>
      <p:pic>
        <p:nvPicPr>
          <p:cNvPr id="91" name="Picture 19"/>
          <p:cNvPicPr/>
          <p:nvPr/>
        </p:nvPicPr>
        <p:blipFill>
          <a:blip r:embed="rId4"/>
          <a:stretch/>
        </p:blipFill>
        <p:spPr>
          <a:xfrm>
            <a:off x="8247240" y="5642640"/>
            <a:ext cx="1847160" cy="1847160"/>
          </a:xfrm>
          <a:prstGeom prst="rect">
            <a:avLst/>
          </a:prstGeom>
          <a:ln w="0">
            <a:noFill/>
          </a:ln>
        </p:spPr>
      </p:pic>
      <p:pic>
        <p:nvPicPr>
          <p:cNvPr id="92" name="Picture 20"/>
          <p:cNvPicPr/>
          <p:nvPr/>
        </p:nvPicPr>
        <p:blipFill>
          <a:blip r:embed="rId4"/>
          <a:stretch/>
        </p:blipFill>
        <p:spPr>
          <a:xfrm>
            <a:off x="10196280" y="5642640"/>
            <a:ext cx="1847160" cy="1847160"/>
          </a:xfrm>
          <a:prstGeom prst="rect">
            <a:avLst/>
          </a:prstGeom>
          <a:ln w="0">
            <a:noFill/>
          </a:ln>
        </p:spPr>
      </p:pic>
      <p:pic>
        <p:nvPicPr>
          <p:cNvPr id="93" name="Picture 21"/>
          <p:cNvPicPr/>
          <p:nvPr/>
        </p:nvPicPr>
        <p:blipFill>
          <a:blip r:embed="rId4"/>
          <a:stretch/>
        </p:blipFill>
        <p:spPr>
          <a:xfrm>
            <a:off x="9170640" y="4022640"/>
            <a:ext cx="1847160" cy="1847160"/>
          </a:xfrm>
          <a:prstGeom prst="rect">
            <a:avLst/>
          </a:prstGeom>
          <a:ln w="0">
            <a:noFill/>
          </a:ln>
        </p:spPr>
      </p:pic>
      <p:pic>
        <p:nvPicPr>
          <p:cNvPr id="94" name="Picture 23"/>
          <p:cNvPicPr/>
          <p:nvPr/>
        </p:nvPicPr>
        <p:blipFill>
          <a:blip r:embed="rId4"/>
          <a:stretch/>
        </p:blipFill>
        <p:spPr>
          <a:xfrm>
            <a:off x="11120040" y="4022640"/>
            <a:ext cx="1847160" cy="1847160"/>
          </a:xfrm>
          <a:prstGeom prst="rect">
            <a:avLst/>
          </a:prstGeom>
          <a:ln w="0">
            <a:noFill/>
          </a:ln>
        </p:spPr>
      </p:pic>
      <p:pic>
        <p:nvPicPr>
          <p:cNvPr id="95" name="Picture 24"/>
          <p:cNvPicPr/>
          <p:nvPr/>
        </p:nvPicPr>
        <p:blipFill>
          <a:blip r:embed="rId4"/>
          <a:stretch/>
        </p:blipFill>
        <p:spPr>
          <a:xfrm>
            <a:off x="10148040" y="2402640"/>
            <a:ext cx="1847160" cy="1847160"/>
          </a:xfrm>
          <a:prstGeom prst="rect">
            <a:avLst/>
          </a:prstGeom>
          <a:ln w="0">
            <a:noFill/>
          </a:ln>
        </p:spPr>
      </p:pic>
      <p:pic>
        <p:nvPicPr>
          <p:cNvPr id="96" name="Picture 28"/>
          <p:cNvPicPr/>
          <p:nvPr/>
        </p:nvPicPr>
        <p:blipFill>
          <a:blip r:embed="rId4"/>
          <a:stretch/>
        </p:blipFill>
        <p:spPr>
          <a:xfrm>
            <a:off x="6348960" y="5642640"/>
            <a:ext cx="1847160" cy="1847160"/>
          </a:xfrm>
          <a:prstGeom prst="rect">
            <a:avLst/>
          </a:prstGeom>
          <a:ln w="0">
            <a:noFill/>
          </a:ln>
        </p:spPr>
      </p:pic>
      <p:pic>
        <p:nvPicPr>
          <p:cNvPr id="97" name="Picture 29"/>
          <p:cNvPicPr/>
          <p:nvPr/>
        </p:nvPicPr>
        <p:blipFill>
          <a:blip r:embed="rId4"/>
          <a:stretch/>
        </p:blipFill>
        <p:spPr>
          <a:xfrm>
            <a:off x="11120040" y="782640"/>
            <a:ext cx="1847160" cy="184716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FD82C4-CE6A-4CF9-B2B3-F37DA568E1E2}"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5" name="PlaceHolder 1"/>
          <p:cNvSpPr>
            <a:spLocks noGrp="1"/>
          </p:cNvSpPr>
          <p:nvPr>
            <p:ph type="sldNum" idx="20"/>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865FDDB-EA11-49A2-B907-57194DBAE10F}"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6" name="PlaceHolder 2"/>
          <p:cNvSpPr>
            <a:spLocks noGrp="1"/>
          </p:cNvSpPr>
          <p:nvPr>
            <p:ph type="ftr" idx="21"/>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7" name="PlaceHolder 3"/>
          <p:cNvSpPr>
            <a:spLocks noGrp="1"/>
          </p:cNvSpPr>
          <p:nvPr>
            <p:ph type="dt" idx="22"/>
          </p:nvPr>
        </p:nvSpPr>
        <p:spPr>
          <a:xfrm>
            <a:off x="57168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58" name="PlaceHolder 4"/>
          <p:cNvSpPr>
            <a:spLocks noGrp="1"/>
          </p:cNvSpPr>
          <p:nvPr>
            <p:ph/>
          </p:nvPr>
        </p:nvSpPr>
        <p:spPr>
          <a:xfrm>
            <a:off x="571320" y="1374480"/>
            <a:ext cx="11464920" cy="2365200"/>
          </a:xfrm>
          <a:prstGeom prst="rect">
            <a:avLst/>
          </a:prstGeom>
          <a:noFill/>
          <a:ln w="0">
            <a:noFill/>
          </a:ln>
        </p:spPr>
        <p:txBody>
          <a:bodyPr tIns="182880" rIns="182880" bIns="91440" numCol="1" spcCol="91440" anchor="t">
            <a:noAutofit/>
          </a:bodyPr>
          <a:lstStyle/>
          <a:p>
            <a:pPr>
              <a:lnSpc>
                <a:spcPct val="100000"/>
              </a:lnSpc>
              <a:spcBef>
                <a:spcPts val="1001"/>
              </a:spcBef>
              <a:buSzPct val="100000"/>
              <a:buBlip>
                <a:blip r:embed="rId3"/>
              </a:buBlip>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spc="-1" dirty="0">
                <a:solidFill>
                  <a:schemeClr val="dk1"/>
                </a:solidFill>
                <a:latin typeface="Sofia Pro"/>
              </a:rPr>
              <a:t>ata) is a specification that lets individuals store their data securely in decentralised data stores called PODs, that can host any type of data </a:t>
            </a:r>
            <a:r>
              <a:rPr lang="en-AU" sz="1600" spc="-1" dirty="0">
                <a:solidFill>
                  <a:schemeClr val="dk1"/>
                </a:solidFill>
                <a:latin typeface="Sofia Pro"/>
              </a:rPr>
              <a:t>(</a:t>
            </a:r>
            <a:r>
              <a:rPr lang="en-AU" sz="1600" b="0" u="sng" strike="noStrike" spc="-1" dirty="0">
                <a:solidFill>
                  <a:schemeClr val="dk1"/>
                </a:solidFill>
                <a:uFillTx/>
                <a:latin typeface="Sofia Pro"/>
                <a:hlinkClick r:id="rId4"/>
              </a:rPr>
              <a:t>https://solidproject.org/</a:t>
            </a:r>
            <a:r>
              <a:rPr lang="en-AU" sz="1600" spc="-1" dirty="0">
                <a:solidFill>
                  <a:schemeClr val="dk1"/>
                </a:solidFill>
                <a:latin typeface="Sofia Pro"/>
              </a:rPr>
              <a:t>)</a:t>
            </a:r>
            <a:endParaRPr lang="en-AU" sz="1600" b="0" strike="noStrike" spc="-1" dirty="0">
              <a:solidFill>
                <a:schemeClr val="dk1"/>
              </a:solidFill>
              <a:uFillTx/>
              <a:latin typeface="Sofia Pro"/>
            </a:endParaRPr>
          </a:p>
          <a:p>
            <a:pPr>
              <a:lnSpc>
                <a:spcPct val="100000"/>
              </a:lnSpc>
              <a:spcBef>
                <a:spcPts val="1001"/>
              </a:spcBef>
              <a:buSzPct val="100000"/>
              <a:buBlip>
                <a:blip r:embed="rId3"/>
              </a:buBlip>
            </a:pPr>
            <a:r>
              <a:rPr lang="en-US" sz="2000" spc="-1" dirty="0">
                <a:solidFill>
                  <a:schemeClr val="dk1"/>
                </a:solidFill>
                <a:latin typeface="Sofia Pro"/>
              </a:rPr>
              <a:t>Using Resource Description Framework (RDF) serialization, data is stored in </a:t>
            </a:r>
            <a:r>
              <a:rPr lang="en-US" sz="2000" b="1" spc="-1" dirty="0">
                <a:solidFill>
                  <a:schemeClr val="dk1"/>
                </a:solidFill>
                <a:latin typeface="Sofia Pro"/>
              </a:rPr>
              <a:t>Turtle</a:t>
            </a:r>
            <a:r>
              <a:rPr lang="en-US" sz="2000" spc="-1" baseline="30000" dirty="0">
                <a:solidFill>
                  <a:schemeClr val="dk1"/>
                </a:solidFill>
                <a:latin typeface="Sofia Pro"/>
              </a:rPr>
              <a:t>2</a:t>
            </a:r>
            <a:r>
              <a:rPr lang="en-US" sz="2000" spc="-1" dirty="0">
                <a:solidFill>
                  <a:schemeClr val="dk1"/>
                </a:solidFill>
                <a:latin typeface="Sofia Pro"/>
              </a:rPr>
              <a:t> in PODs</a:t>
            </a:r>
            <a:endParaRPr lang="en-AU" sz="2000" spc="-1" dirty="0">
              <a:solidFill>
                <a:srgbClr val="000000"/>
              </a:solidFill>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endParaRPr lang="en-US" sz="2000" b="0" strike="noStrike" spc="-1" dirty="0">
              <a:solidFill>
                <a:schemeClr val="dk1"/>
              </a:solidFill>
              <a:latin typeface="Calibri"/>
            </a:endParaRPr>
          </a:p>
          <a:p>
            <a:pPr marL="685800" lvl="1" indent="-228600" defTabSz="914400">
              <a:lnSpc>
                <a:spcPct val="100000"/>
              </a:lnSpc>
              <a:spcBef>
                <a:spcPts val="499"/>
              </a:spcBef>
              <a:buSzPct val="100051"/>
              <a:buBlip>
                <a:blip r:embed="rId5"/>
              </a:buBlip>
            </a:pPr>
            <a:r>
              <a:rPr lang="en-US" sz="1600" b="0" strike="noStrike" spc="-1" dirty="0">
                <a:solidFill>
                  <a:schemeClr val="dk1"/>
                </a:solidFill>
                <a:latin typeface="Sofia Pro"/>
              </a:rPr>
              <a:t>Community Solid Server PHP Solid Server (</a:t>
            </a:r>
            <a:r>
              <a:rPr lang="en-US" sz="1600" b="0" u="sng" strike="noStrike" spc="-1" dirty="0">
                <a:solidFill>
                  <a:schemeClr val="dk1"/>
                </a:solidFill>
                <a:uFillTx/>
                <a:latin typeface="Sofia Pro"/>
                <a:hlinkClick r:id="rId6"/>
              </a:rPr>
              <a:t>https://github.com/pdsinterop/php-solid-server</a:t>
            </a:r>
            <a:r>
              <a:rPr lang="en-US" sz="1600" b="0" strike="noStrike" spc="-1" dirty="0">
                <a:solidFill>
                  <a:schemeClr val="dk1"/>
                </a:solidFill>
                <a:latin typeface="Sofia Pro"/>
              </a:rPr>
              <a:t>), or a Solid server as a plugin for </a:t>
            </a:r>
            <a:r>
              <a:rPr lang="en-US" sz="1600" b="0" strike="noStrike" spc="-1" dirty="0" err="1">
                <a:solidFill>
                  <a:schemeClr val="dk1"/>
                </a:solidFill>
                <a:latin typeface="Sofia Pro"/>
              </a:rPr>
              <a:t>Nextcloud</a:t>
            </a:r>
            <a:r>
              <a:rPr lang="en-US" sz="1600" b="0" strike="noStrike" spc="-1" dirty="0">
                <a:solidFill>
                  <a:schemeClr val="dk1"/>
                </a:solidFill>
                <a:latin typeface="Sofia Pro"/>
              </a:rPr>
              <a:t> (</a:t>
            </a:r>
            <a:r>
              <a:rPr lang="en-US" sz="1600" b="0" u="sng" strike="noStrike" spc="-1" dirty="0">
                <a:solidFill>
                  <a:schemeClr val="dk1"/>
                </a:solidFill>
                <a:uFillTx/>
                <a:latin typeface="Sofia Pro"/>
                <a:hlinkClick r:id="rId7"/>
              </a:rPr>
              <a:t>https://github.com/pdsinterop/solid-nextcloud</a:t>
            </a:r>
            <a:r>
              <a:rPr lang="en-US" sz="1600" b="0" strike="noStrike" spc="-1" dirty="0">
                <a:solidFill>
                  <a:schemeClr val="dk1"/>
                </a:solidFill>
                <a:latin typeface="Sofia Pro"/>
              </a:rPr>
              <a:t>)</a:t>
            </a:r>
          </a:p>
          <a:p>
            <a:pPr>
              <a:lnSpc>
                <a:spcPct val="100000"/>
              </a:lnSpc>
              <a:spcBef>
                <a:spcPts val="499"/>
              </a:spcBef>
              <a:buSzPct val="100051"/>
              <a:buBlip>
                <a:blip r:embed="rId5"/>
              </a:buBlip>
            </a:pPr>
            <a:r>
              <a:rPr lang="en-US" sz="2000" spc="-1" dirty="0">
                <a:solidFill>
                  <a:schemeClr val="dk1"/>
                </a:solidFill>
                <a:latin typeface="Sofia Pro"/>
              </a:rPr>
              <a:t>Individuals (and other data owners) can grant or revoke access to any part of their data knowledge graph at any time, and have logs recording access granted and terms</a:t>
            </a:r>
            <a:endParaRPr lang="en-US" sz="2000" b="0" strike="noStrike" spc="-1" dirty="0">
              <a:solidFill>
                <a:schemeClr val="dk1"/>
              </a:solidFill>
              <a:latin typeface="Calibri"/>
            </a:endParaRPr>
          </a:p>
        </p:txBody>
      </p:sp>
      <p:sp>
        <p:nvSpPr>
          <p:cNvPr id="159" name="PlaceHolder 5"/>
          <p:cNvSpPr>
            <a:spLocks noGrp="1"/>
          </p:cNvSpPr>
          <p:nvPr>
            <p:ph type="title"/>
          </p:nvPr>
        </p:nvSpPr>
        <p:spPr>
          <a:xfrm>
            <a:off x="571680" y="403920"/>
            <a:ext cx="5219280" cy="1155600"/>
          </a:xfrm>
          <a:prstGeom prst="rect">
            <a:avLst/>
          </a:prstGeom>
          <a:noFill/>
          <a:ln w="0">
            <a:noFill/>
          </a:ln>
        </p:spPr>
        <p:txBody>
          <a:bodyPr tIns="91440" bIns="91440" anchor="ctr">
            <a:noAutofit/>
          </a:bodyPr>
          <a:lstStyle/>
          <a:p>
            <a:pPr indent="0" defTabSz="914400">
              <a:lnSpc>
                <a:spcPct val="90000"/>
              </a:lnSpc>
              <a:buNone/>
            </a:pPr>
            <a:r>
              <a:rPr lang="en-US" sz="4000" b="1" strike="noStrike" spc="-1">
                <a:solidFill>
                  <a:schemeClr val="accent1"/>
                </a:solidFill>
                <a:latin typeface="Poppins SemiBold"/>
              </a:rPr>
              <a:t>Solid PODs</a:t>
            </a:r>
            <a:endParaRPr lang="en-US" sz="4000" b="0" strike="noStrike" spc="-1">
              <a:solidFill>
                <a:schemeClr val="dk1"/>
              </a:solidFill>
              <a:latin typeface="Calibri"/>
            </a:endParaRPr>
          </a:p>
        </p:txBody>
      </p:sp>
      <p:pic>
        <p:nvPicPr>
          <p:cNvPr id="160" name="Picture 36"/>
          <p:cNvPicPr/>
          <p:nvPr/>
        </p:nvPicPr>
        <p:blipFill>
          <a:blip r:embed="rId8"/>
          <a:stretch/>
        </p:blipFill>
        <p:spPr>
          <a:xfrm>
            <a:off x="6021720" y="4371120"/>
            <a:ext cx="6781320" cy="3517560"/>
          </a:xfrm>
          <a:prstGeom prst="rect">
            <a:avLst/>
          </a:prstGeom>
          <a:ln w="0">
            <a:noFill/>
          </a:ln>
        </p:spPr>
      </p:pic>
      <p:pic>
        <p:nvPicPr>
          <p:cNvPr id="161" name="Graphic 8"/>
          <p:cNvPicPr/>
          <p:nvPr/>
        </p:nvPicPr>
        <p:blipFill>
          <a:blip r:embed="rId9"/>
          <a:stretch/>
        </p:blipFill>
        <p:spPr>
          <a:xfrm>
            <a:off x="9692640" y="81000"/>
            <a:ext cx="1616040" cy="1478520"/>
          </a:xfrm>
          <a:prstGeom prst="rect">
            <a:avLst/>
          </a:prstGeom>
          <a:ln w="0">
            <a:noFill/>
          </a:ln>
        </p:spPr>
      </p:pic>
      <p:grpSp>
        <p:nvGrpSpPr>
          <p:cNvPr id="162" name="Group 68"/>
          <p:cNvGrpSpPr/>
          <p:nvPr/>
        </p:nvGrpSpPr>
        <p:grpSpPr>
          <a:xfrm>
            <a:off x="943200" y="4904280"/>
            <a:ext cx="3877450" cy="1614836"/>
            <a:chOff x="943200" y="4520520"/>
            <a:chExt cx="5064094" cy="2016005"/>
          </a:xfrm>
        </p:grpSpPr>
        <p:grpSp>
          <p:nvGrpSpPr>
            <p:cNvPr id="163" name="Group 63"/>
            <p:cNvGrpSpPr/>
            <p:nvPr/>
          </p:nvGrpSpPr>
          <p:grpSpPr>
            <a:xfrm>
              <a:off x="1699920" y="4520520"/>
              <a:ext cx="3330000" cy="1563840"/>
              <a:chOff x="1699920" y="4520520"/>
              <a:chExt cx="3330000" cy="1563840"/>
            </a:xfrm>
          </p:grpSpPr>
          <p:sp>
            <p:nvSpPr>
              <p:cNvPr id="164" name="Rectangle: Rounded Corners 9"/>
              <p:cNvSpPr/>
              <p:nvPr/>
            </p:nvSpPr>
            <p:spPr>
              <a:xfrm>
                <a:off x="3875400" y="45205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5" name="Flowchart: Magnetic Disk 11"/>
              <p:cNvSpPr/>
              <p:nvPr/>
            </p:nvSpPr>
            <p:spPr>
              <a:xfrm>
                <a:off x="1702080" y="452052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Backend x</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66" name="Rectangle: Rounded Corners 13"/>
              <p:cNvSpPr/>
              <p:nvPr/>
            </p:nvSpPr>
            <p:spPr>
              <a:xfrm>
                <a:off x="3875400" y="540036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7" name="Flowchart: Magnetic Disk 14"/>
              <p:cNvSpPr/>
              <p:nvPr/>
            </p:nvSpPr>
            <p:spPr>
              <a:xfrm>
                <a:off x="1699920" y="540036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a:ln>
                      <a:noFill/>
                    </a:ln>
                    <a:solidFill>
                      <a:srgbClr val="FFFFFF"/>
                    </a:solidFill>
                    <a:effectLst/>
                    <a:uLnTx/>
                    <a:uFillTx/>
                    <a:latin typeface="Calibri"/>
                    <a:ea typeface="+mn-ea"/>
                    <a:cs typeface="+mn-cs"/>
                  </a:rPr>
                  <a:t>Backend y</a:t>
                </a:r>
                <a:endParaRPr kumimoji="0" lang="en-AU" sz="1600" b="0" i="0" u="none" strike="noStrike" kern="1200" cap="none" spc="-1" normalizeH="0" baseline="0" noProof="0">
                  <a:ln>
                    <a:noFill/>
                  </a:ln>
                  <a:solidFill>
                    <a:srgbClr val="000000"/>
                  </a:solidFill>
                  <a:effectLst/>
                  <a:uLnTx/>
                  <a:uFillTx/>
                  <a:latin typeface="Calibri"/>
                  <a:ea typeface="+mn-ea"/>
                  <a:cs typeface="+mn-cs"/>
                </a:endParaRPr>
              </a:p>
            </p:txBody>
          </p:sp>
          <p:sp>
            <p:nvSpPr>
              <p:cNvPr id="168" name="Arrow: Left 17"/>
              <p:cNvSpPr/>
              <p:nvPr/>
            </p:nvSpPr>
            <p:spPr>
              <a:xfrm>
                <a:off x="2953440" y="470088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sp>
            <p:nvSpPr>
              <p:cNvPr id="169" name="Arrow: Left 18"/>
              <p:cNvSpPr/>
              <p:nvPr/>
            </p:nvSpPr>
            <p:spPr>
              <a:xfrm>
                <a:off x="2953440" y="559836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grpSp>
        <p:sp>
          <p:nvSpPr>
            <p:cNvPr id="170" name="TextBox 61"/>
            <p:cNvSpPr/>
            <p:nvPr/>
          </p:nvSpPr>
          <p:spPr>
            <a:xfrm>
              <a:off x="943200" y="6115680"/>
              <a:ext cx="5064094" cy="42084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Centralised – Siloed backend for each app</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grpSp>
        <p:nvGrpSpPr>
          <p:cNvPr id="171" name="Group 69"/>
          <p:cNvGrpSpPr/>
          <p:nvPr/>
        </p:nvGrpSpPr>
        <p:grpSpPr>
          <a:xfrm>
            <a:off x="6095700" y="4679841"/>
            <a:ext cx="5041659" cy="1786320"/>
            <a:chOff x="5968440" y="4087800"/>
            <a:chExt cx="6366825" cy="2602800"/>
          </a:xfrm>
        </p:grpSpPr>
        <p:grpSp>
          <p:nvGrpSpPr>
            <p:cNvPr id="172" name="Group 66"/>
            <p:cNvGrpSpPr/>
            <p:nvPr/>
          </p:nvGrpSpPr>
          <p:grpSpPr>
            <a:xfrm>
              <a:off x="5968440" y="4087800"/>
              <a:ext cx="4555080" cy="2602800"/>
              <a:chOff x="5968440" y="4087800"/>
              <a:chExt cx="4555080" cy="2602800"/>
            </a:xfrm>
          </p:grpSpPr>
          <p:sp>
            <p:nvSpPr>
              <p:cNvPr id="173" name="Rectangle: Rounded Corners 19"/>
              <p:cNvSpPr/>
              <p:nvPr/>
            </p:nvSpPr>
            <p:spPr>
              <a:xfrm>
                <a:off x="9369000" y="456228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4" name="Rectangle: Rounded Corners 20"/>
              <p:cNvSpPr/>
              <p:nvPr/>
            </p:nvSpPr>
            <p:spPr>
              <a:xfrm>
                <a:off x="9369000" y="54421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5" name="Oval 24"/>
              <p:cNvSpPr/>
              <p:nvPr/>
            </p:nvSpPr>
            <p:spPr>
              <a:xfrm>
                <a:off x="6860520" y="40878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POD1</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6" name="Oval 28"/>
              <p:cNvSpPr/>
              <p:nvPr/>
            </p:nvSpPr>
            <p:spPr>
              <a:xfrm>
                <a:off x="5968440" y="46738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POD2</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7" name="Oval 29"/>
              <p:cNvSpPr/>
              <p:nvPr/>
            </p:nvSpPr>
            <p:spPr>
              <a:xfrm>
                <a:off x="5971320" y="54856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POD3</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8" name="Oval 30"/>
              <p:cNvSpPr/>
              <p:nvPr/>
            </p:nvSpPr>
            <p:spPr>
              <a:xfrm>
                <a:off x="6983640" y="60066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POD4</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179" name="Straight Arrow Connector 43"/>
              <p:cNvCxnSpPr/>
              <p:nvPr/>
            </p:nvCxnSpPr>
            <p:spPr>
              <a:xfrm flipH="1" flipV="1">
                <a:off x="8015040" y="4429800"/>
                <a:ext cx="1347480" cy="474840"/>
              </a:xfrm>
              <a:prstGeom prst="straightConnector1">
                <a:avLst/>
              </a:prstGeom>
              <a:ln w="28575">
                <a:solidFill>
                  <a:srgbClr val="E05C36"/>
                </a:solidFill>
                <a:tailEnd type="triangle" w="med" len="med"/>
              </a:ln>
            </p:spPr>
          </p:cxnSp>
          <p:cxnSp>
            <p:nvCxnSpPr>
              <p:cNvPr id="180" name="Straight Arrow Connector 45"/>
              <p:cNvCxnSpPr/>
              <p:nvPr/>
            </p:nvCxnSpPr>
            <p:spPr>
              <a:xfrm flipH="1">
                <a:off x="7125840" y="4904280"/>
                <a:ext cx="2243160" cy="923760"/>
              </a:xfrm>
              <a:prstGeom prst="straightConnector1">
                <a:avLst/>
              </a:prstGeom>
              <a:ln w="28575">
                <a:solidFill>
                  <a:srgbClr val="E05C36"/>
                </a:solidFill>
                <a:tailEnd type="triangle" w="med" len="med"/>
              </a:ln>
            </p:spPr>
          </p:cxnSp>
          <p:cxnSp>
            <p:nvCxnSpPr>
              <p:cNvPr id="181" name="Straight Arrow Connector 48"/>
              <p:cNvCxnSpPr/>
              <p:nvPr/>
            </p:nvCxnSpPr>
            <p:spPr>
              <a:xfrm flipH="1">
                <a:off x="7122960" y="4904280"/>
                <a:ext cx="2246040" cy="111960"/>
              </a:xfrm>
              <a:prstGeom prst="straightConnector1">
                <a:avLst/>
              </a:prstGeom>
              <a:ln w="28575">
                <a:solidFill>
                  <a:srgbClr val="E05C36"/>
                </a:solidFill>
                <a:tailEnd type="triangle" w="med" len="med"/>
              </a:ln>
            </p:spPr>
          </p:cxnSp>
          <p:cxnSp>
            <p:nvCxnSpPr>
              <p:cNvPr id="182" name="Straight Arrow Connector 52"/>
              <p:cNvCxnSpPr/>
              <p:nvPr/>
            </p:nvCxnSpPr>
            <p:spPr>
              <a:xfrm flipH="1">
                <a:off x="8138520" y="5784120"/>
                <a:ext cx="1230480" cy="564840"/>
              </a:xfrm>
              <a:prstGeom prst="straightConnector1">
                <a:avLst/>
              </a:prstGeom>
              <a:ln w="28575">
                <a:solidFill>
                  <a:srgbClr val="7030A0"/>
                </a:solidFill>
                <a:tailEnd type="triangle" w="med" len="med"/>
              </a:ln>
            </p:spPr>
          </p:cxnSp>
          <p:cxnSp>
            <p:nvCxnSpPr>
              <p:cNvPr id="183" name="Straight Arrow Connector 55"/>
              <p:cNvCxnSpPr/>
              <p:nvPr/>
            </p:nvCxnSpPr>
            <p:spPr>
              <a:xfrm flipH="1">
                <a:off x="7125840" y="5784120"/>
                <a:ext cx="2243160" cy="43920"/>
              </a:xfrm>
              <a:prstGeom prst="straightConnector1">
                <a:avLst/>
              </a:prstGeom>
              <a:ln w="28575">
                <a:solidFill>
                  <a:srgbClr val="7030A0"/>
                </a:solidFill>
                <a:tailEnd type="triangle" w="med" len="med"/>
              </a:ln>
            </p:spPr>
          </p:cxnSp>
          <p:cxnSp>
            <p:nvCxnSpPr>
              <p:cNvPr id="184" name="Straight Arrow Connector 58"/>
              <p:cNvCxnSpPr/>
              <p:nvPr/>
            </p:nvCxnSpPr>
            <p:spPr>
              <a:xfrm flipH="1" flipV="1">
                <a:off x="7122960" y="5015880"/>
                <a:ext cx="2246040" cy="768600"/>
              </a:xfrm>
              <a:prstGeom prst="straightConnector1">
                <a:avLst/>
              </a:prstGeom>
              <a:ln w="28575">
                <a:solidFill>
                  <a:srgbClr val="7030A0"/>
                </a:solidFill>
                <a:tailEnd type="triangle" w="med" len="med"/>
              </a:ln>
            </p:spPr>
          </p:cxnSp>
        </p:grpSp>
        <p:sp>
          <p:nvSpPr>
            <p:cNvPr id="185" name="TextBox 67"/>
            <p:cNvSpPr/>
            <p:nvPr/>
          </p:nvSpPr>
          <p:spPr>
            <a:xfrm>
              <a:off x="8229825" y="6318847"/>
              <a:ext cx="410544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Decentralised – All apps to same PODs</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animEffect transition="in" filter="fade">
                                      <p:cBhvr additive="repl">
                                        <p:cTn id="7" dur="500"/>
                                        <p:tgtEl>
                                          <p:spTgt spid="158">
                                            <p:txEl>
                                              <p:pRg st="2" end="2"/>
                                            </p:txEl>
                                          </p:spTgt>
                                        </p:tgtEl>
                                      </p:cBhvr>
                                    </p:animEffect>
                                  </p:childTnLst>
                                </p:cTn>
                              </p:par>
                              <p:par>
                                <p:cTn id="8" presetID="10" presetClass="entr" fill="hold" nodeType="withEffect">
                                  <p:stCondLst>
                                    <p:cond delay="0"/>
                                  </p:stCondLst>
                                  <p:childTnLst>
                                    <p:set>
                                      <p:cBhvr>
                                        <p:cTn id="9" dur="1" fill="hold">
                                          <p:stCondLst>
                                            <p:cond delay="0"/>
                                          </p:stCondLst>
                                        </p:cTn>
                                        <p:tgtEl>
                                          <p:spTgt spid="158">
                                            <p:txEl>
                                              <p:pRg st="3" end="3"/>
                                            </p:txEl>
                                          </p:spTgt>
                                        </p:tgtEl>
                                        <p:attrNameLst>
                                          <p:attrName>style.visibility</p:attrName>
                                        </p:attrNameLst>
                                      </p:cBhvr>
                                      <p:to>
                                        <p:strVal val="visible"/>
                                      </p:to>
                                    </p:set>
                                    <p:animEffect transition="in" filter="fade">
                                      <p:cBhvr additive="repl">
                                        <p:cTn id="10" dur="500"/>
                                        <p:tgtEl>
                                          <p:spTgt spid="158">
                                            <p:txEl>
                                              <p:pRg st="3" end="3"/>
                                            </p:txEl>
                                          </p:spTgt>
                                        </p:tgtEl>
                                      </p:cBhvr>
                                    </p:animEffect>
                                  </p:childTnLst>
                                </p:cTn>
                              </p:par>
                              <p:par>
                                <p:cTn id="11" presetID="10" presetClass="entr" fill="hold" nodeType="withEffect">
                                  <p:stCondLst>
                                    <p:cond delay="0"/>
                                  </p:stCondLst>
                                  <p:childTnLst>
                                    <p:set>
                                      <p:cBhvr>
                                        <p:cTn id="12" dur="1" fill="hold">
                                          <p:stCondLst>
                                            <p:cond delay="0"/>
                                          </p:stCondLst>
                                        </p:cTn>
                                        <p:tgtEl>
                                          <p:spTgt spid="158">
                                            <p:txEl>
                                              <p:pRg st="4" end="4"/>
                                            </p:txEl>
                                          </p:spTgt>
                                        </p:tgtEl>
                                        <p:attrNameLst>
                                          <p:attrName>style.visibility</p:attrName>
                                        </p:attrNameLst>
                                      </p:cBhvr>
                                      <p:to>
                                        <p:strVal val="visible"/>
                                      </p:to>
                                    </p:set>
                                    <p:animEffect transition="in" filter="fade">
                                      <p:cBhvr additive="repl">
                                        <p:cTn id="13" dur="500"/>
                                        <p:tgtEl>
                                          <p:spTgt spid="15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additive="repl">
                                        <p:cTn id="18" dur="500"/>
                                        <p:tgtEl>
                                          <p:spTgt spid="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additive="repl">
                                        <p:cTn id="2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DE0A819-9C83-E9FE-1AB0-C2B3860F70FD}"/>
              </a:ext>
            </a:extLst>
          </p:cNvPr>
          <p:cNvSpPr/>
          <p:nvPr/>
        </p:nvSpPr>
        <p:spPr>
          <a:xfrm>
            <a:off x="603502" y="1390587"/>
            <a:ext cx="8168618" cy="1199948"/>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Communities, collaborations, and private enterprises can develop PODs based data applications, be involved in data standards and access control policies development</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1" name="PlaceHolder 1"/>
          <p:cNvSpPr>
            <a:spLocks noGrp="1"/>
          </p:cNvSpPr>
          <p:nvPr>
            <p:ph type="sldNum" idx="38"/>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479C9E-370E-48F3-A0A3-F410766AB45C}"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2" name="PlaceHolder 2"/>
          <p:cNvSpPr>
            <a:spLocks noGrp="1"/>
          </p:cNvSpPr>
          <p:nvPr>
            <p:ph type="ftr" idx="39"/>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3" name="PlaceHolder 3"/>
          <p:cNvSpPr>
            <a:spLocks noGrp="1"/>
          </p:cNvSpPr>
          <p:nvPr>
            <p:ph type="dt" idx="40"/>
          </p:nvPr>
        </p:nvSpPr>
        <p:spPr>
          <a:xfrm>
            <a:off x="59040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4" name="Title 1"/>
          <p:cNvSpPr/>
          <p:nvPr/>
        </p:nvSpPr>
        <p:spPr>
          <a:xfrm>
            <a:off x="571680" y="403920"/>
            <a:ext cx="10534320" cy="115560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1" normalizeH="0" baseline="0" noProof="0" dirty="0">
                <a:ln>
                  <a:noFill/>
                </a:ln>
                <a:solidFill>
                  <a:srgbClr val="E05C36"/>
                </a:solidFill>
                <a:effectLst/>
                <a:uLnTx/>
                <a:uFillTx/>
                <a:latin typeface="Poppins SemiBold"/>
                <a:ea typeface="+mn-ea"/>
                <a:cs typeface="+mn-cs"/>
              </a:rPr>
              <a:t>Engineering a better future</a:t>
            </a:r>
            <a:endParaRPr kumimoji="0" lang="en-AU" sz="40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345" name="Picture 17"/>
          <p:cNvPicPr/>
          <p:nvPr/>
        </p:nvPicPr>
        <p:blipFill>
          <a:blip r:embed="rId4"/>
          <a:stretch/>
        </p:blipFill>
        <p:spPr>
          <a:xfrm>
            <a:off x="11106000" y="6513480"/>
            <a:ext cx="495000" cy="50400"/>
          </a:xfrm>
          <a:prstGeom prst="rect">
            <a:avLst/>
          </a:prstGeom>
          <a:ln w="0">
            <a:noFill/>
          </a:ln>
        </p:spPr>
      </p:pic>
      <p:pic>
        <p:nvPicPr>
          <p:cNvPr id="347" name="Picture 20"/>
          <p:cNvPicPr/>
          <p:nvPr/>
        </p:nvPicPr>
        <p:blipFill>
          <a:blip r:embed="rId5"/>
          <a:stretch/>
        </p:blipFill>
        <p:spPr>
          <a:xfrm>
            <a:off x="10561680" y="551160"/>
            <a:ext cx="790560" cy="790560"/>
          </a:xfrm>
          <a:prstGeom prst="rect">
            <a:avLst/>
          </a:prstGeom>
          <a:ln w="0">
            <a:noFill/>
          </a:ln>
        </p:spPr>
      </p:pic>
      <p:pic>
        <p:nvPicPr>
          <p:cNvPr id="348" name="Picture 21"/>
          <p:cNvPicPr/>
          <p:nvPr/>
        </p:nvPicPr>
        <p:blipFill>
          <a:blip r:embed="rId5"/>
          <a:stretch/>
        </p:blipFill>
        <p:spPr>
          <a:xfrm>
            <a:off x="11431080" y="551160"/>
            <a:ext cx="790560" cy="790560"/>
          </a:xfrm>
          <a:prstGeom prst="rect">
            <a:avLst/>
          </a:prstGeom>
          <a:ln w="0">
            <a:noFill/>
          </a:ln>
        </p:spPr>
      </p:pic>
      <p:pic>
        <p:nvPicPr>
          <p:cNvPr id="349" name="Picture 22"/>
          <p:cNvPicPr/>
          <p:nvPr/>
        </p:nvPicPr>
        <p:blipFill>
          <a:blip r:embed="rId5"/>
          <a:stretch/>
        </p:blipFill>
        <p:spPr>
          <a:xfrm>
            <a:off x="11431080" y="-301680"/>
            <a:ext cx="790560" cy="790560"/>
          </a:xfrm>
          <a:prstGeom prst="rect">
            <a:avLst/>
          </a:prstGeom>
          <a:ln w="0">
            <a:noFill/>
          </a:ln>
        </p:spPr>
      </p:pic>
      <p:pic>
        <p:nvPicPr>
          <p:cNvPr id="350" name="Picture 23"/>
          <p:cNvPicPr/>
          <p:nvPr/>
        </p:nvPicPr>
        <p:blipFill>
          <a:blip r:embed="rId5"/>
          <a:stretch/>
        </p:blipFill>
        <p:spPr>
          <a:xfrm>
            <a:off x="11431080" y="4498200"/>
            <a:ext cx="790560" cy="790560"/>
          </a:xfrm>
          <a:prstGeom prst="rect">
            <a:avLst/>
          </a:prstGeom>
          <a:ln w="0">
            <a:noFill/>
          </a:ln>
        </p:spPr>
      </p:pic>
      <p:pic>
        <p:nvPicPr>
          <p:cNvPr id="351" name="Picture 24"/>
          <p:cNvPicPr/>
          <p:nvPr/>
        </p:nvPicPr>
        <p:blipFill>
          <a:blip r:embed="rId5"/>
          <a:stretch/>
        </p:blipFill>
        <p:spPr>
          <a:xfrm>
            <a:off x="11431080" y="5345640"/>
            <a:ext cx="790560" cy="790560"/>
          </a:xfrm>
          <a:prstGeom prst="rect">
            <a:avLst/>
          </a:prstGeom>
          <a:ln w="0">
            <a:noFill/>
          </a:ln>
        </p:spPr>
      </p:pic>
      <p:pic>
        <p:nvPicPr>
          <p:cNvPr id="352" name="Picture 25"/>
          <p:cNvPicPr/>
          <p:nvPr/>
        </p:nvPicPr>
        <p:blipFill>
          <a:blip r:embed="rId5"/>
          <a:stretch/>
        </p:blipFill>
        <p:spPr>
          <a:xfrm>
            <a:off x="10584360" y="5345640"/>
            <a:ext cx="790560" cy="790560"/>
          </a:xfrm>
          <a:prstGeom prst="rect">
            <a:avLst/>
          </a:prstGeom>
          <a:ln w="0">
            <a:noFill/>
          </a:ln>
        </p:spPr>
      </p:pic>
      <p:pic>
        <p:nvPicPr>
          <p:cNvPr id="353" name="Picture 26"/>
          <p:cNvPicPr/>
          <p:nvPr/>
        </p:nvPicPr>
        <p:blipFill>
          <a:blip r:embed="rId5"/>
          <a:stretch/>
        </p:blipFill>
        <p:spPr>
          <a:xfrm>
            <a:off x="9754560" y="6190200"/>
            <a:ext cx="790560" cy="790560"/>
          </a:xfrm>
          <a:prstGeom prst="rect">
            <a:avLst/>
          </a:prstGeom>
          <a:ln w="0">
            <a:noFill/>
          </a:ln>
        </p:spPr>
      </p:pic>
      <p:grpSp>
        <p:nvGrpSpPr>
          <p:cNvPr id="2" name="Group 1">
            <a:extLst>
              <a:ext uri="{FF2B5EF4-FFF2-40B4-BE49-F238E27FC236}">
                <a16:creationId xmlns:a16="http://schemas.microsoft.com/office/drawing/2014/main" id="{D082D941-40D3-FA7F-D9AD-121AC0DAB28F}"/>
              </a:ext>
            </a:extLst>
          </p:cNvPr>
          <p:cNvGrpSpPr/>
          <p:nvPr/>
        </p:nvGrpSpPr>
        <p:grpSpPr>
          <a:xfrm>
            <a:off x="6019568" y="4797142"/>
            <a:ext cx="4114440" cy="1900901"/>
            <a:chOff x="740160" y="1969920"/>
            <a:chExt cx="7824600" cy="3960540"/>
          </a:xfrm>
        </p:grpSpPr>
        <p:grpSp>
          <p:nvGrpSpPr>
            <p:cNvPr id="356" name="Group 8"/>
            <p:cNvGrpSpPr/>
            <p:nvPr/>
          </p:nvGrpSpPr>
          <p:grpSpPr>
            <a:xfrm>
              <a:off x="3330961" y="5199300"/>
              <a:ext cx="696960" cy="721080"/>
              <a:chOff x="3690000" y="4893480"/>
              <a:chExt cx="696960" cy="721080"/>
            </a:xfrm>
          </p:grpSpPr>
          <p:sp>
            <p:nvSpPr>
              <p:cNvPr id="357" name="Flowchart: Magnetic Disk 57"/>
              <p:cNvSpPr/>
              <p:nvPr/>
            </p:nvSpPr>
            <p:spPr>
              <a:xfrm>
                <a:off x="369000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58" name="Graphic 7"/>
              <p:cNvPicPr/>
              <p:nvPr/>
            </p:nvPicPr>
            <p:blipFill>
              <a:blip r:embed="rId6"/>
              <a:stretch/>
            </p:blipFill>
            <p:spPr>
              <a:xfrm>
                <a:off x="3826800" y="5172120"/>
                <a:ext cx="423360" cy="387000"/>
              </a:xfrm>
              <a:prstGeom prst="rect">
                <a:avLst/>
              </a:prstGeom>
              <a:ln w="0">
                <a:noFill/>
              </a:ln>
            </p:spPr>
          </p:pic>
        </p:grpSp>
        <p:grpSp>
          <p:nvGrpSpPr>
            <p:cNvPr id="359" name="Group 9"/>
            <p:cNvGrpSpPr/>
            <p:nvPr/>
          </p:nvGrpSpPr>
          <p:grpSpPr>
            <a:xfrm>
              <a:off x="6948301" y="5172300"/>
              <a:ext cx="696960" cy="721080"/>
              <a:chOff x="7215120" y="4893480"/>
              <a:chExt cx="696960" cy="721080"/>
            </a:xfrm>
          </p:grpSpPr>
          <p:sp>
            <p:nvSpPr>
              <p:cNvPr id="360" name="Flowchart: Magnetic Disk 57"/>
              <p:cNvSpPr/>
              <p:nvPr/>
            </p:nvSpPr>
            <p:spPr>
              <a:xfrm>
                <a:off x="721512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1" name="Graphic 11"/>
              <p:cNvPicPr/>
              <p:nvPr/>
            </p:nvPicPr>
            <p:blipFill>
              <a:blip r:embed="rId6"/>
              <a:stretch/>
            </p:blipFill>
            <p:spPr>
              <a:xfrm>
                <a:off x="7351920" y="5172120"/>
                <a:ext cx="423360" cy="387000"/>
              </a:xfrm>
              <a:prstGeom prst="rect">
                <a:avLst/>
              </a:prstGeom>
              <a:ln w="0">
                <a:noFill/>
              </a:ln>
            </p:spPr>
          </p:pic>
        </p:grpSp>
        <p:grpSp>
          <p:nvGrpSpPr>
            <p:cNvPr id="362" name="Group 12"/>
            <p:cNvGrpSpPr/>
            <p:nvPr/>
          </p:nvGrpSpPr>
          <p:grpSpPr>
            <a:xfrm>
              <a:off x="4212241" y="5199300"/>
              <a:ext cx="696960" cy="721080"/>
              <a:chOff x="4571280" y="4893480"/>
              <a:chExt cx="696960" cy="721080"/>
            </a:xfrm>
          </p:grpSpPr>
          <p:sp>
            <p:nvSpPr>
              <p:cNvPr id="363" name="Flowchart: Magnetic Disk 57"/>
              <p:cNvSpPr/>
              <p:nvPr/>
            </p:nvSpPr>
            <p:spPr>
              <a:xfrm>
                <a:off x="457128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4" name="Graphic 14"/>
              <p:cNvPicPr/>
              <p:nvPr/>
            </p:nvPicPr>
            <p:blipFill>
              <a:blip r:embed="rId6"/>
              <a:stretch/>
            </p:blipFill>
            <p:spPr>
              <a:xfrm>
                <a:off x="4708080" y="5172120"/>
                <a:ext cx="423360" cy="387000"/>
              </a:xfrm>
              <a:prstGeom prst="rect">
                <a:avLst/>
              </a:prstGeom>
              <a:ln w="0">
                <a:noFill/>
              </a:ln>
            </p:spPr>
          </p:pic>
        </p:grpSp>
        <p:grpSp>
          <p:nvGrpSpPr>
            <p:cNvPr id="365" name="Group 16"/>
            <p:cNvGrpSpPr/>
            <p:nvPr/>
          </p:nvGrpSpPr>
          <p:grpSpPr>
            <a:xfrm>
              <a:off x="5093521" y="5209380"/>
              <a:ext cx="696960" cy="721080"/>
              <a:chOff x="5452560" y="4903560"/>
              <a:chExt cx="696960" cy="721080"/>
            </a:xfrm>
          </p:grpSpPr>
          <p:sp>
            <p:nvSpPr>
              <p:cNvPr id="366" name="Flowchart: Magnetic Disk 57"/>
              <p:cNvSpPr/>
              <p:nvPr/>
            </p:nvSpPr>
            <p:spPr>
              <a:xfrm>
                <a:off x="545256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7" name="Graphic 29"/>
              <p:cNvPicPr/>
              <p:nvPr/>
            </p:nvPicPr>
            <p:blipFill>
              <a:blip r:embed="rId6"/>
              <a:stretch/>
            </p:blipFill>
            <p:spPr>
              <a:xfrm>
                <a:off x="5589360" y="5182200"/>
                <a:ext cx="423360" cy="387000"/>
              </a:xfrm>
              <a:prstGeom prst="rect">
                <a:avLst/>
              </a:prstGeom>
              <a:ln w="0">
                <a:noFill/>
              </a:ln>
            </p:spPr>
          </p:pic>
        </p:grpSp>
        <p:grpSp>
          <p:nvGrpSpPr>
            <p:cNvPr id="368" name="Group 30"/>
            <p:cNvGrpSpPr/>
            <p:nvPr/>
          </p:nvGrpSpPr>
          <p:grpSpPr>
            <a:xfrm>
              <a:off x="5974801" y="5209380"/>
              <a:ext cx="696960" cy="721080"/>
              <a:chOff x="6333840" y="4903560"/>
              <a:chExt cx="696960" cy="721080"/>
            </a:xfrm>
          </p:grpSpPr>
          <p:sp>
            <p:nvSpPr>
              <p:cNvPr id="369" name="Flowchart: Magnetic Disk 57"/>
              <p:cNvSpPr/>
              <p:nvPr/>
            </p:nvSpPr>
            <p:spPr>
              <a:xfrm>
                <a:off x="633384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70" name="Graphic 32"/>
              <p:cNvPicPr/>
              <p:nvPr/>
            </p:nvPicPr>
            <p:blipFill>
              <a:blip r:embed="rId6"/>
              <a:stretch/>
            </p:blipFill>
            <p:spPr>
              <a:xfrm>
                <a:off x="6470640" y="5182200"/>
                <a:ext cx="423360" cy="387000"/>
              </a:xfrm>
              <a:prstGeom prst="rect">
                <a:avLst/>
              </a:prstGeom>
              <a:ln w="0">
                <a:noFill/>
              </a:ln>
            </p:spPr>
          </p:pic>
        </p:grpSp>
        <p:sp>
          <p:nvSpPr>
            <p:cNvPr id="371" name="Rectangle: Rounded Corners 19"/>
            <p:cNvSpPr/>
            <p:nvPr/>
          </p:nvSpPr>
          <p:spPr>
            <a:xfrm>
              <a:off x="7410240" y="2640960"/>
              <a:ext cx="11545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App x</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2" name="Rectangle: Rounded Corners 19"/>
            <p:cNvSpPr/>
            <p:nvPr/>
          </p:nvSpPr>
          <p:spPr>
            <a:xfrm>
              <a:off x="5577120" y="196992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a:ln>
                    <a:noFill/>
                  </a:ln>
                  <a:solidFill>
                    <a:srgbClr val="FFFFFF"/>
                  </a:solidFill>
                  <a:effectLst/>
                  <a:uLnTx/>
                  <a:uFillTx/>
                  <a:latin typeface="Calibri"/>
                  <a:ea typeface="+mn-ea"/>
                  <a:cs typeface="+mn-cs"/>
                </a:rPr>
                <a:t>Community Data App</a:t>
              </a:r>
              <a:endParaRPr kumimoji="0" lang="en-AU" sz="800" b="0" i="0" u="none" strike="noStrike" kern="1200" cap="none" spc="-1" normalizeH="0" baseline="0" noProof="0">
                <a:ln>
                  <a:noFill/>
                </a:ln>
                <a:solidFill>
                  <a:srgbClr val="000000"/>
                </a:solidFill>
                <a:effectLst/>
                <a:uLnTx/>
                <a:uFillTx/>
                <a:latin typeface="Calibri"/>
                <a:ea typeface="+mn-ea"/>
                <a:cs typeface="+mn-cs"/>
              </a:endParaRPr>
            </a:p>
          </p:txBody>
        </p:sp>
        <p:sp>
          <p:nvSpPr>
            <p:cNvPr id="373" name="Rectangle: Rounded Corners 19"/>
            <p:cNvSpPr/>
            <p:nvPr/>
          </p:nvSpPr>
          <p:spPr>
            <a:xfrm>
              <a:off x="3744000" y="197460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Sporting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4" name="Rectangle: Rounded Corners 19"/>
            <p:cNvSpPr/>
            <p:nvPr/>
          </p:nvSpPr>
          <p:spPr>
            <a:xfrm>
              <a:off x="1384560" y="279324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1" normalizeH="0" baseline="0" noProof="0" dirty="0">
                  <a:ln>
                    <a:noFill/>
                  </a:ln>
                  <a:solidFill>
                    <a:srgbClr val="FFFFFF"/>
                  </a:solidFill>
                  <a:effectLst/>
                  <a:uLnTx/>
                  <a:uFillTx/>
                  <a:latin typeface="Calibri"/>
                  <a:ea typeface="+mn-ea"/>
                  <a:cs typeface="+mn-cs"/>
                </a:rPr>
                <a:t>Health Service App</a:t>
              </a:r>
              <a:endParaRPr kumimoji="0" lang="en-AU" sz="7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5" name="Rectangle: Rounded Corners 19"/>
            <p:cNvSpPr/>
            <p:nvPr/>
          </p:nvSpPr>
          <p:spPr>
            <a:xfrm>
              <a:off x="740160" y="3763080"/>
              <a:ext cx="135756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Personal Health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6" name="Rectangle: Rounded Corners 19"/>
            <p:cNvSpPr/>
            <p:nvPr/>
          </p:nvSpPr>
          <p:spPr>
            <a:xfrm>
              <a:off x="2682000" y="321768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Arts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377" name="Straight Arrow Connector 40"/>
            <p:cNvCxnSpPr>
              <a:stCxn id="360" idx="1"/>
              <a:endCxn id="371" idx="2"/>
            </p:cNvCxnSpPr>
            <p:nvPr/>
          </p:nvCxnSpPr>
          <p:spPr>
            <a:xfrm flipV="1">
              <a:off x="7296781" y="3324960"/>
              <a:ext cx="690719" cy="1847340"/>
            </a:xfrm>
            <a:prstGeom prst="straightConnector1">
              <a:avLst/>
            </a:prstGeom>
            <a:ln w="28575">
              <a:solidFill>
                <a:srgbClr val="E05C36"/>
              </a:solidFill>
            </a:ln>
          </p:spPr>
        </p:cxnSp>
        <p:cxnSp>
          <p:nvCxnSpPr>
            <p:cNvPr id="378" name="Straight Arrow Connector 43"/>
            <p:cNvCxnSpPr>
              <a:stCxn id="363" idx="1"/>
              <a:endCxn id="373" idx="2"/>
            </p:cNvCxnSpPr>
            <p:nvPr/>
          </p:nvCxnSpPr>
          <p:spPr>
            <a:xfrm flipH="1" flipV="1">
              <a:off x="4446360" y="2658600"/>
              <a:ext cx="114361" cy="2540700"/>
            </a:xfrm>
            <a:prstGeom prst="straightConnector1">
              <a:avLst/>
            </a:prstGeom>
            <a:ln w="28575">
              <a:solidFill>
                <a:srgbClr val="E05C36"/>
              </a:solidFill>
            </a:ln>
          </p:spPr>
        </p:cxnSp>
        <p:cxnSp>
          <p:nvCxnSpPr>
            <p:cNvPr id="379" name="Straight Arrow Connector 46"/>
            <p:cNvCxnSpPr>
              <a:stCxn id="369" idx="1"/>
              <a:endCxn id="371" idx="2"/>
            </p:cNvCxnSpPr>
            <p:nvPr/>
          </p:nvCxnSpPr>
          <p:spPr>
            <a:xfrm flipV="1">
              <a:off x="6323281" y="3324960"/>
              <a:ext cx="1664219" cy="1884420"/>
            </a:xfrm>
            <a:prstGeom prst="straightConnector1">
              <a:avLst/>
            </a:prstGeom>
            <a:ln w="28575">
              <a:solidFill>
                <a:srgbClr val="E05C36"/>
              </a:solidFill>
            </a:ln>
          </p:spPr>
        </p:cxnSp>
        <p:cxnSp>
          <p:nvCxnSpPr>
            <p:cNvPr id="380" name="Straight Arrow Connector 47"/>
            <p:cNvCxnSpPr>
              <a:stCxn id="363" idx="1"/>
              <a:endCxn id="376" idx="2"/>
            </p:cNvCxnSpPr>
            <p:nvPr/>
          </p:nvCxnSpPr>
          <p:spPr>
            <a:xfrm flipH="1" flipV="1">
              <a:off x="3259260" y="3901680"/>
              <a:ext cx="1301461" cy="1297620"/>
            </a:xfrm>
            <a:prstGeom prst="straightConnector1">
              <a:avLst/>
            </a:prstGeom>
            <a:ln w="28575">
              <a:solidFill>
                <a:srgbClr val="E05C36"/>
              </a:solidFill>
            </a:ln>
          </p:spPr>
        </p:cxnSp>
        <p:cxnSp>
          <p:nvCxnSpPr>
            <p:cNvPr id="381" name="Straight Arrow Connector 48"/>
            <p:cNvCxnSpPr>
              <a:stCxn id="357" idx="1"/>
              <a:endCxn id="373" idx="2"/>
            </p:cNvCxnSpPr>
            <p:nvPr/>
          </p:nvCxnSpPr>
          <p:spPr>
            <a:xfrm flipV="1">
              <a:off x="3679441" y="2658600"/>
              <a:ext cx="766919" cy="2540700"/>
            </a:xfrm>
            <a:prstGeom prst="straightConnector1">
              <a:avLst/>
            </a:prstGeom>
            <a:ln w="28575">
              <a:solidFill>
                <a:srgbClr val="E05C36"/>
              </a:solidFill>
            </a:ln>
          </p:spPr>
        </p:cxnSp>
        <p:cxnSp>
          <p:nvCxnSpPr>
            <p:cNvPr id="382" name="Straight Arrow Connector 49"/>
            <p:cNvCxnSpPr>
              <a:stCxn id="357" idx="1"/>
              <a:endCxn id="375" idx="2"/>
            </p:cNvCxnSpPr>
            <p:nvPr/>
          </p:nvCxnSpPr>
          <p:spPr>
            <a:xfrm flipH="1" flipV="1">
              <a:off x="1418940" y="4447080"/>
              <a:ext cx="2260501" cy="752220"/>
            </a:xfrm>
            <a:prstGeom prst="straightConnector1">
              <a:avLst/>
            </a:prstGeom>
            <a:ln w="28575">
              <a:solidFill>
                <a:srgbClr val="E05C36"/>
              </a:solidFill>
            </a:ln>
          </p:spPr>
        </p:cxnSp>
        <p:cxnSp>
          <p:nvCxnSpPr>
            <p:cNvPr id="383" name="Straight Arrow Connector 50"/>
            <p:cNvCxnSpPr>
              <a:stCxn id="357" idx="1"/>
              <a:endCxn id="374" idx="2"/>
            </p:cNvCxnSpPr>
            <p:nvPr/>
          </p:nvCxnSpPr>
          <p:spPr>
            <a:xfrm flipH="1" flipV="1">
              <a:off x="1961820" y="3477240"/>
              <a:ext cx="1717621" cy="1722060"/>
            </a:xfrm>
            <a:prstGeom prst="straightConnector1">
              <a:avLst/>
            </a:prstGeom>
            <a:ln w="28575">
              <a:solidFill>
                <a:srgbClr val="E05C36"/>
              </a:solidFill>
            </a:ln>
          </p:spPr>
        </p:cxnSp>
        <p:cxnSp>
          <p:nvCxnSpPr>
            <p:cNvPr id="384" name="Straight Arrow Connector 51"/>
            <p:cNvCxnSpPr>
              <a:stCxn id="357" idx="1"/>
              <a:endCxn id="376" idx="2"/>
            </p:cNvCxnSpPr>
            <p:nvPr/>
          </p:nvCxnSpPr>
          <p:spPr>
            <a:xfrm flipH="1" flipV="1">
              <a:off x="3259260" y="3901680"/>
              <a:ext cx="420181" cy="1297620"/>
            </a:xfrm>
            <a:prstGeom prst="straightConnector1">
              <a:avLst/>
            </a:prstGeom>
            <a:ln w="28575">
              <a:solidFill>
                <a:srgbClr val="E05C36"/>
              </a:solidFill>
            </a:ln>
          </p:spPr>
        </p:cxnSp>
        <p:cxnSp>
          <p:nvCxnSpPr>
            <p:cNvPr id="385" name="Straight Arrow Connector 63"/>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7" name="Straight Arrow Connector 65"/>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8" name="Straight Arrow Connector 66"/>
            <p:cNvCxnSpPr>
              <a:stCxn id="369" idx="1"/>
              <a:endCxn id="372" idx="2"/>
            </p:cNvCxnSpPr>
            <p:nvPr/>
          </p:nvCxnSpPr>
          <p:spPr>
            <a:xfrm flipH="1" flipV="1">
              <a:off x="6279480" y="2653920"/>
              <a:ext cx="43801" cy="2555460"/>
            </a:xfrm>
            <a:prstGeom prst="straightConnector1">
              <a:avLst/>
            </a:prstGeom>
            <a:ln w="28575">
              <a:solidFill>
                <a:srgbClr val="E05C36"/>
              </a:solidFill>
            </a:ln>
          </p:spPr>
        </p:cxnSp>
        <p:cxnSp>
          <p:nvCxnSpPr>
            <p:cNvPr id="389" name="Straight Arrow Connector 67"/>
            <p:cNvCxnSpPr>
              <a:stCxn id="369" idx="1"/>
              <a:endCxn id="374" idx="2"/>
            </p:cNvCxnSpPr>
            <p:nvPr/>
          </p:nvCxnSpPr>
          <p:spPr>
            <a:xfrm flipH="1" flipV="1">
              <a:off x="1961820" y="3477240"/>
              <a:ext cx="4361461" cy="1732140"/>
            </a:xfrm>
            <a:prstGeom prst="straightConnector1">
              <a:avLst/>
            </a:prstGeom>
            <a:ln w="28575">
              <a:solidFill>
                <a:srgbClr val="E05C36"/>
              </a:solidFill>
            </a:ln>
          </p:spPr>
        </p:cxnSp>
        <p:cxnSp>
          <p:nvCxnSpPr>
            <p:cNvPr id="390" name="Straight Arrow Connector 68"/>
            <p:cNvCxnSpPr>
              <a:stCxn id="369" idx="1"/>
              <a:endCxn id="375" idx="2"/>
            </p:cNvCxnSpPr>
            <p:nvPr/>
          </p:nvCxnSpPr>
          <p:spPr>
            <a:xfrm flipH="1" flipV="1">
              <a:off x="1418940" y="4447080"/>
              <a:ext cx="4904341" cy="762300"/>
            </a:xfrm>
            <a:prstGeom prst="straightConnector1">
              <a:avLst/>
            </a:prstGeom>
            <a:ln w="28575">
              <a:solidFill>
                <a:srgbClr val="E05C36"/>
              </a:solidFill>
            </a:ln>
          </p:spPr>
        </p:cxnSp>
        <p:cxnSp>
          <p:nvCxnSpPr>
            <p:cNvPr id="391" name="Straight Arrow Connector 69"/>
            <p:cNvCxnSpPr>
              <a:stCxn id="369" idx="1"/>
              <a:endCxn id="376" idx="2"/>
            </p:cNvCxnSpPr>
            <p:nvPr/>
          </p:nvCxnSpPr>
          <p:spPr>
            <a:xfrm flipH="1" flipV="1">
              <a:off x="3259260" y="3901680"/>
              <a:ext cx="3064021" cy="1307700"/>
            </a:xfrm>
            <a:prstGeom prst="straightConnector1">
              <a:avLst/>
            </a:prstGeom>
            <a:ln w="28575">
              <a:solidFill>
                <a:srgbClr val="E05C36"/>
              </a:solidFill>
            </a:ln>
          </p:spPr>
        </p:cxnSp>
        <p:cxnSp>
          <p:nvCxnSpPr>
            <p:cNvPr id="392" name="Straight Arrow Connector 70"/>
            <p:cNvCxnSpPr>
              <a:stCxn id="369" idx="1"/>
              <a:endCxn id="373" idx="2"/>
            </p:cNvCxnSpPr>
            <p:nvPr/>
          </p:nvCxnSpPr>
          <p:spPr>
            <a:xfrm flipH="1" flipV="1">
              <a:off x="4446360" y="2658600"/>
              <a:ext cx="1876921" cy="2550780"/>
            </a:xfrm>
            <a:prstGeom prst="straightConnector1">
              <a:avLst/>
            </a:prstGeom>
            <a:ln w="28575">
              <a:solidFill>
                <a:srgbClr val="E05C36"/>
              </a:solidFill>
            </a:ln>
          </p:spPr>
        </p:cxnSp>
        <p:cxnSp>
          <p:nvCxnSpPr>
            <p:cNvPr id="393" name="Straight Arrow Connector 71"/>
            <p:cNvCxnSpPr>
              <a:stCxn id="366" idx="1"/>
              <a:endCxn id="373" idx="2"/>
            </p:cNvCxnSpPr>
            <p:nvPr/>
          </p:nvCxnSpPr>
          <p:spPr>
            <a:xfrm flipH="1" flipV="1">
              <a:off x="4446360" y="2658600"/>
              <a:ext cx="995641" cy="2550780"/>
            </a:xfrm>
            <a:prstGeom prst="straightConnector1">
              <a:avLst/>
            </a:prstGeom>
            <a:ln w="28575">
              <a:solidFill>
                <a:srgbClr val="E05C36"/>
              </a:solidFill>
            </a:ln>
          </p:spPr>
        </p:cxnSp>
        <p:cxnSp>
          <p:nvCxnSpPr>
            <p:cNvPr id="394" name="Straight Arrow Connector 72"/>
            <p:cNvCxnSpPr>
              <a:stCxn id="363" idx="1"/>
              <a:endCxn id="372" idx="2"/>
            </p:cNvCxnSpPr>
            <p:nvPr/>
          </p:nvCxnSpPr>
          <p:spPr>
            <a:xfrm flipV="1">
              <a:off x="4560721" y="2653920"/>
              <a:ext cx="1718759" cy="2545380"/>
            </a:xfrm>
            <a:prstGeom prst="straightConnector1">
              <a:avLst/>
            </a:prstGeom>
            <a:ln w="28575">
              <a:solidFill>
                <a:srgbClr val="E05C36"/>
              </a:solidFill>
            </a:ln>
          </p:spPr>
        </p:cxnSp>
        <p:cxnSp>
          <p:nvCxnSpPr>
            <p:cNvPr id="395" name="Straight Arrow Connector 73"/>
            <p:cNvCxnSpPr>
              <a:stCxn id="363" idx="1"/>
              <a:endCxn id="375" idx="2"/>
            </p:cNvCxnSpPr>
            <p:nvPr/>
          </p:nvCxnSpPr>
          <p:spPr>
            <a:xfrm flipH="1" flipV="1">
              <a:off x="1418940" y="4447080"/>
              <a:ext cx="3141781" cy="752220"/>
            </a:xfrm>
            <a:prstGeom prst="straightConnector1">
              <a:avLst/>
            </a:prstGeom>
            <a:ln w="28575">
              <a:solidFill>
                <a:srgbClr val="E05C36"/>
              </a:solidFill>
            </a:ln>
          </p:spPr>
        </p:cxnSp>
        <p:cxnSp>
          <p:nvCxnSpPr>
            <p:cNvPr id="396" name="Straight Arrow Connector 74"/>
            <p:cNvCxnSpPr>
              <a:stCxn id="363" idx="1"/>
              <a:endCxn id="374" idx="2"/>
            </p:cNvCxnSpPr>
            <p:nvPr/>
          </p:nvCxnSpPr>
          <p:spPr>
            <a:xfrm flipH="1" flipV="1">
              <a:off x="1961820" y="3477240"/>
              <a:ext cx="2598901" cy="1722060"/>
            </a:xfrm>
            <a:prstGeom prst="straightConnector1">
              <a:avLst/>
            </a:prstGeom>
            <a:ln w="28575">
              <a:solidFill>
                <a:srgbClr val="E05C36"/>
              </a:solidFill>
            </a:ln>
          </p:spPr>
        </p:cxnSp>
      </p:grpSp>
      <p:grpSp>
        <p:nvGrpSpPr>
          <p:cNvPr id="5" name="Group 13">
            <a:extLst>
              <a:ext uri="{FF2B5EF4-FFF2-40B4-BE49-F238E27FC236}">
                <a16:creationId xmlns:a16="http://schemas.microsoft.com/office/drawing/2014/main" id="{AB348728-CF2C-30D7-8903-A2088FBD5851}"/>
              </a:ext>
            </a:extLst>
          </p:cNvPr>
          <p:cNvGrpSpPr/>
          <p:nvPr/>
        </p:nvGrpSpPr>
        <p:grpSpPr>
          <a:xfrm>
            <a:off x="8916265" y="1363427"/>
            <a:ext cx="3016655" cy="2686476"/>
            <a:chOff x="6006240" y="1337760"/>
            <a:chExt cx="6112440" cy="4759920"/>
          </a:xfrm>
        </p:grpSpPr>
        <p:pic>
          <p:nvPicPr>
            <p:cNvPr id="6" name="Picture 9">
              <a:extLst>
                <a:ext uri="{FF2B5EF4-FFF2-40B4-BE49-F238E27FC236}">
                  <a16:creationId xmlns:a16="http://schemas.microsoft.com/office/drawing/2014/main" id="{13E0824D-E6B9-69F6-473F-7361C883A497}"/>
                </a:ext>
              </a:extLst>
            </p:cNvPr>
            <p:cNvPicPr/>
            <p:nvPr/>
          </p:nvPicPr>
          <p:blipFill>
            <a:blip r:embed="rId7"/>
            <a:stretch/>
          </p:blipFill>
          <p:spPr>
            <a:xfrm>
              <a:off x="6006240" y="1337760"/>
              <a:ext cx="3594960" cy="3207600"/>
            </a:xfrm>
            <a:prstGeom prst="rect">
              <a:avLst/>
            </a:prstGeom>
            <a:ln w="0">
              <a:noFill/>
            </a:ln>
          </p:spPr>
        </p:pic>
        <p:pic>
          <p:nvPicPr>
            <p:cNvPr id="7" name="Picture 10">
              <a:extLst>
                <a:ext uri="{FF2B5EF4-FFF2-40B4-BE49-F238E27FC236}">
                  <a16:creationId xmlns:a16="http://schemas.microsoft.com/office/drawing/2014/main" id="{FD8FF9A2-0801-F6C4-1F18-0130951BB8F5}"/>
                </a:ext>
              </a:extLst>
            </p:cNvPr>
            <p:cNvPicPr/>
            <p:nvPr/>
          </p:nvPicPr>
          <p:blipFill>
            <a:blip r:embed="rId8"/>
            <a:stretch/>
          </p:blipFill>
          <p:spPr>
            <a:xfrm>
              <a:off x="7189200" y="2113920"/>
              <a:ext cx="3627360" cy="3207600"/>
            </a:xfrm>
            <a:prstGeom prst="rect">
              <a:avLst/>
            </a:prstGeom>
            <a:ln w="0">
              <a:noFill/>
            </a:ln>
          </p:spPr>
        </p:pic>
        <p:pic>
          <p:nvPicPr>
            <p:cNvPr id="8" name="Picture 12">
              <a:extLst>
                <a:ext uri="{FF2B5EF4-FFF2-40B4-BE49-F238E27FC236}">
                  <a16:creationId xmlns:a16="http://schemas.microsoft.com/office/drawing/2014/main" id="{D1938D58-903D-8265-0B07-ABBE5B56F6CD}"/>
                </a:ext>
              </a:extLst>
            </p:cNvPr>
            <p:cNvPicPr/>
            <p:nvPr/>
          </p:nvPicPr>
          <p:blipFill>
            <a:blip r:embed="rId9"/>
            <a:stretch/>
          </p:blipFill>
          <p:spPr>
            <a:xfrm>
              <a:off x="8546760" y="2910960"/>
              <a:ext cx="3571920" cy="3186720"/>
            </a:xfrm>
            <a:prstGeom prst="rect">
              <a:avLst/>
            </a:prstGeom>
            <a:ln w="0">
              <a:noFill/>
            </a:ln>
          </p:spPr>
        </p:pic>
      </p:grpSp>
      <p:pic>
        <p:nvPicPr>
          <p:cNvPr id="9" name="Picture 10" descr="A computer code with black text&#10;&#10;Description automatically generated">
            <a:extLst>
              <a:ext uri="{FF2B5EF4-FFF2-40B4-BE49-F238E27FC236}">
                <a16:creationId xmlns:a16="http://schemas.microsoft.com/office/drawing/2014/main" id="{E37A96AE-2269-A018-6190-AD0CAA92360A}"/>
              </a:ext>
            </a:extLst>
          </p:cNvPr>
          <p:cNvPicPr>
            <a:picLocks noChangeAspect="1"/>
          </p:cNvPicPr>
          <p:nvPr/>
        </p:nvPicPr>
        <p:blipFill>
          <a:blip r:embed="rId10"/>
          <a:stretch/>
        </p:blipFill>
        <p:spPr>
          <a:xfrm>
            <a:off x="6274129" y="2747619"/>
            <a:ext cx="4375517" cy="1764196"/>
          </a:xfrm>
          <a:prstGeom prst="rect">
            <a:avLst/>
          </a:prstGeom>
          <a:ln w="3175">
            <a:solidFill>
              <a:srgbClr val="21120D"/>
            </a:solidFill>
            <a:round/>
          </a:ln>
        </p:spPr>
      </p:pic>
      <p:sp>
        <p:nvSpPr>
          <p:cNvPr id="10" name="Content Placeholder 2">
            <a:extLst>
              <a:ext uri="{FF2B5EF4-FFF2-40B4-BE49-F238E27FC236}">
                <a16:creationId xmlns:a16="http://schemas.microsoft.com/office/drawing/2014/main" id="{E1297F7C-7A28-3B64-4014-E392CD40F12B}"/>
              </a:ext>
            </a:extLst>
          </p:cNvPr>
          <p:cNvSpPr/>
          <p:nvPr/>
        </p:nvSpPr>
        <p:spPr>
          <a:xfrm>
            <a:off x="585328" y="2417040"/>
            <a:ext cx="5589844" cy="3773160"/>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1" name="Content Placeholder 2">
            <a:extLst>
              <a:ext uri="{FF2B5EF4-FFF2-40B4-BE49-F238E27FC236}">
                <a16:creationId xmlns:a16="http://schemas.microsoft.com/office/drawing/2014/main" id="{DA33B960-3A89-B4ED-3A47-56EBA7614590}"/>
              </a:ext>
            </a:extLst>
          </p:cNvPr>
          <p:cNvSpPr/>
          <p:nvPr/>
        </p:nvSpPr>
        <p:spPr>
          <a:xfrm>
            <a:off x="538774" y="2652761"/>
            <a:ext cx="5710188" cy="3382952"/>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Community Solid Server </a:t>
            </a:r>
            <a:r>
              <a:rPr kumimoji="0" lang="en-US" sz="1800" b="0" i="0" u="sng" strike="noStrike" kern="1200" cap="none" spc="-1" normalizeH="0" baseline="0" noProof="0" dirty="0">
                <a:ln>
                  <a:noFill/>
                </a:ln>
                <a:solidFill>
                  <a:srgbClr val="21120D"/>
                </a:solidFill>
                <a:effectLst/>
                <a:uLnTx/>
                <a:uFillTx/>
                <a:latin typeface="Sofia Pro"/>
                <a:ea typeface="+mn-ea"/>
                <a:cs typeface="+mn-cs"/>
                <a:hlinkClick r:id="rId11"/>
              </a:rPr>
              <a:t>https://github.com/CommunitySolidServer/CommunitySolidServer/</a:t>
            </a:r>
            <a:r>
              <a:rPr kumimoji="0" lang="en-US" sz="1800" b="0" i="0" u="none" strike="noStrike" kern="1200" cap="none" spc="-1" normalizeH="0" baseline="0" noProof="0" dirty="0">
                <a:ln>
                  <a:noFill/>
                </a:ln>
                <a:solidFill>
                  <a:srgbClr val="21120D"/>
                </a:solidFill>
                <a:effectLst/>
                <a:uLnTx/>
                <a:uFillTx/>
                <a:latin typeface="Sofia Pro"/>
                <a:ea typeface="+mn-ea"/>
                <a:cs typeface="+mn-cs"/>
              </a:rPr>
              <a:t>)</a:t>
            </a:r>
            <a:endParaRPr kumimoji="0" lang="en-US" sz="1800" b="0" i="0" u="none" strike="noStrike" kern="1200" cap="none" spc="-1" normalizeH="0" baseline="0" noProof="0" dirty="0">
              <a:ln>
                <a:noFill/>
              </a:ln>
              <a:solidFill>
                <a:srgbClr val="21120D"/>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solid-auth Solid-OIDC to authenticate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2"/>
              </a:rPr>
              <a:t>https://pub.dev/packages/solid_auth</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solid-encrypt- encrypting turtle files on PODs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3"/>
              </a:rPr>
              <a:t>https://pub.dev/packages/solid_encrypt</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err="1">
                <a:ln>
                  <a:noFill/>
                </a:ln>
                <a:solidFill>
                  <a:srgbClr val="21120D"/>
                </a:solidFill>
                <a:effectLst/>
                <a:uLnTx/>
                <a:uFillTx/>
                <a:latin typeface="Sofia Pro"/>
                <a:ea typeface="+mn-ea"/>
                <a:cs typeface="+mn-cs"/>
              </a:rPr>
              <a:t>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 – working with RDF turtle files in dart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4"/>
              </a:rPr>
              <a:t>https://pub.dev/packages/rdflib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1D3BF1CA-6781-9558-AF32-7AB8719D6967}"/>
              </a:ext>
            </a:extLst>
          </p:cNvPr>
          <p:cNvGrpSpPr/>
          <p:nvPr/>
        </p:nvGrpSpPr>
        <p:grpSpPr>
          <a:xfrm>
            <a:off x="707318" y="542880"/>
            <a:ext cx="4481280" cy="2889323"/>
            <a:chOff x="7603560" y="1522080"/>
            <a:chExt cx="4481280" cy="2889323"/>
          </a:xfrm>
        </p:grpSpPr>
        <p:pic>
          <p:nvPicPr>
            <p:cNvPr id="4" name="Graphic 6">
              <a:extLst>
                <a:ext uri="{FF2B5EF4-FFF2-40B4-BE49-F238E27FC236}">
                  <a16:creationId xmlns:a16="http://schemas.microsoft.com/office/drawing/2014/main" id="{E1F53285-DC23-B825-5F17-FF547A7151EA}"/>
                </a:ext>
              </a:extLst>
            </p:cNvPr>
            <p:cNvPicPr/>
            <p:nvPr/>
          </p:nvPicPr>
          <p:blipFill>
            <a:blip r:embed="rId3"/>
            <a:stretch/>
          </p:blipFill>
          <p:spPr>
            <a:xfrm>
              <a:off x="7603560" y="1522080"/>
              <a:ext cx="4481280" cy="2671920"/>
            </a:xfrm>
            <a:prstGeom prst="rect">
              <a:avLst/>
            </a:prstGeom>
            <a:ln w="0">
              <a:noFill/>
            </a:ln>
          </p:spPr>
        </p:pic>
        <p:sp>
          <p:nvSpPr>
            <p:cNvPr id="7" name="TextBox 7">
              <a:extLst>
                <a:ext uri="{FF2B5EF4-FFF2-40B4-BE49-F238E27FC236}">
                  <a16:creationId xmlns:a16="http://schemas.microsoft.com/office/drawing/2014/main" id="{884A110E-A301-2BAF-CEAF-AD02BBE58016}"/>
                </a:ext>
              </a:extLst>
            </p:cNvPr>
            <p:cNvSpPr/>
            <p:nvPr/>
          </p:nvSpPr>
          <p:spPr>
            <a:xfrm>
              <a:off x="7603560" y="4105080"/>
              <a:ext cx="448128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Source:</a:t>
              </a:r>
              <a:r>
                <a:rPr kumimoji="0" lang="en-AU" sz="1400" b="0" i="0" u="sng" strike="noStrike" kern="1200" cap="none" spc="-1" normalizeH="0" baseline="0" noProof="0" dirty="0">
                  <a:ln>
                    <a:noFill/>
                  </a:ln>
                  <a:solidFill>
                    <a:srgbClr val="FEE5E3"/>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 </a:t>
              </a: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grpSp>
      <p:sp>
        <p:nvSpPr>
          <p:cNvPr id="430" name="PlaceHolder 2"/>
          <p:cNvSpPr>
            <a:spLocks noGrp="1"/>
          </p:cNvSpPr>
          <p:nvPr>
            <p:ph type="subTitle"/>
          </p:nvPr>
        </p:nvSpPr>
        <p:spPr>
          <a:xfrm>
            <a:off x="571319" y="3983064"/>
            <a:ext cx="6464911" cy="2737776"/>
          </a:xfrm>
          <a:prstGeom prst="rect">
            <a:avLst/>
          </a:prstGeom>
          <a:noFill/>
          <a:ln w="0">
            <a:noFill/>
          </a:ln>
        </p:spPr>
        <p:txBody>
          <a:bodyPr anchor="t">
            <a:normAutofit fontScale="72474" lnSpcReduction="20000"/>
          </a:bodyPr>
          <a:lstStyle/>
          <a:p>
            <a:pPr>
              <a:spcBef>
                <a:spcPts val="1001"/>
              </a:spcBef>
              <a:tabLst>
                <a:tab pos="0" algn="l"/>
              </a:tabLst>
            </a:pPr>
            <a:r>
              <a:rPr lang="en-US" sz="2000" b="0" strike="noStrike" spc="-1" dirty="0">
                <a:solidFill>
                  <a:schemeClr val="accent5"/>
                </a:solidFill>
                <a:latin typeface="Sofia Pro"/>
                <a:ea typeface="Helvetica Neue"/>
              </a:rPr>
              <a:t>Get involved!</a:t>
            </a:r>
            <a:br>
              <a:rPr lang="en-US" sz="2000" b="0" strike="noStrike" spc="-1" dirty="0">
                <a:solidFill>
                  <a:schemeClr val="accent5"/>
                </a:solidFill>
                <a:latin typeface="Sofia Pro"/>
                <a:ea typeface="Helvetica Neue"/>
              </a:rPr>
            </a:br>
            <a:br>
              <a:rPr lang="en-US" sz="2000" b="0" strike="noStrike" spc="-1" dirty="0">
                <a:solidFill>
                  <a:schemeClr val="accent5"/>
                </a:solidFill>
                <a:latin typeface="Sofia Pro"/>
                <a:ea typeface="Helvetica Neue"/>
              </a:rPr>
            </a:br>
            <a:r>
              <a:rPr lang="en-US" sz="2000" b="0" u="sng" strike="noStrike" spc="-1" dirty="0">
                <a:solidFill>
                  <a:schemeClr val="accent5"/>
                </a:solidFill>
                <a:uFillTx/>
                <a:latin typeface="Sofia Pro"/>
                <a:ea typeface="Helvetica Neue"/>
                <a:hlinkClick r:id="rId5"/>
              </a:rPr>
              <a:t>https://sii.anu.edu.au</a:t>
            </a:r>
            <a:r>
              <a:rPr lang="en-US" sz="2000" b="0" u="sng" strike="noStrike" spc="-1" dirty="0">
                <a:solidFill>
                  <a:schemeClr val="accent5"/>
                </a:solidFill>
                <a:uFillTx/>
                <a:latin typeface="Sofia Pro"/>
                <a:ea typeface="Helvetica Neue"/>
              </a:rPr>
              <a:t> </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lang="en-US" sz="2000" b="0" strike="noStrike" spc="-1" dirty="0">
                <a:solidFill>
                  <a:schemeClr val="accent5"/>
                </a:solidFill>
                <a:latin typeface="Sofia Pro"/>
                <a:ea typeface="Helvetica Neue"/>
              </a:rPr>
            </a:br>
            <a:r>
              <a:rPr lang="en-US" sz="2000" b="0" strike="noStrike" spc="-1" dirty="0">
                <a:solidFill>
                  <a:schemeClr val="accent5"/>
                </a:solidFill>
                <a:latin typeface="Sofia Pro"/>
                <a:ea typeface="Helvetica Neue"/>
              </a:rPr>
              <a:t>Thank you from our team: </a:t>
            </a:r>
            <a:endParaRPr lang="en-AU" sz="2000" b="0" strike="noStrike" spc="-1" dirty="0">
              <a:solidFill>
                <a:srgbClr val="FFFFFF"/>
              </a:solidFill>
              <a:latin typeface="Calibri"/>
            </a:endParaRPr>
          </a:p>
          <a:p>
            <a:pPr indent="0" defTabSz="914400">
              <a:lnSpc>
                <a:spcPct val="120000"/>
              </a:lnSpc>
              <a:spcBef>
                <a:spcPts val="1001"/>
              </a:spcBef>
              <a:buNone/>
              <a:tabLst>
                <a:tab pos="0" algn="l"/>
              </a:tabLst>
            </a:pPr>
            <a:r>
              <a:rPr lang="en-US" sz="2000" b="0" strike="noStrike" spc="-1" dirty="0">
                <a:solidFill>
                  <a:schemeClr val="accent5"/>
                </a:solidFill>
                <a:latin typeface="Sofia Pro"/>
                <a:ea typeface="Helvetica Neue"/>
              </a:rPr>
              <a:t>Prof Graham Williams, Dr Jason King (Gurriny Yealamucka Health Service), Dr Anushka Vidanage, Dr Sergio Rodriguez Mendez, </a:t>
            </a:r>
            <a:r>
              <a:rPr lang="en-US" sz="2000" b="0" strike="noStrike" spc="-1" dirty="0" err="1">
                <a:solidFill>
                  <a:schemeClr val="accent5"/>
                </a:solidFill>
                <a:latin typeface="Sofia Pro"/>
                <a:ea typeface="Helvetica Neue"/>
              </a:rPr>
              <a:t>Ninad</a:t>
            </a:r>
            <a:r>
              <a:rPr lang="en-US" sz="2000" b="0" strike="noStrike" spc="-1" dirty="0">
                <a:solidFill>
                  <a:schemeClr val="accent5"/>
                </a:solidFill>
                <a:latin typeface="Sofia Pro"/>
                <a:ea typeface="Helvetica Neue"/>
              </a:rPr>
              <a:t> Bhat, </a:t>
            </a:r>
            <a:r>
              <a:rPr lang="en-US" sz="2000" b="0" strike="noStrike" spc="-1" dirty="0" err="1">
                <a:solidFill>
                  <a:schemeClr val="accent5"/>
                </a:solidFill>
                <a:latin typeface="Sofia Pro"/>
                <a:ea typeface="Helvetica Neue"/>
              </a:rPr>
              <a:t>Zheyuan</a:t>
            </a:r>
            <a:r>
              <a:rPr lang="en-US" sz="2000" b="0" strike="noStrike" spc="-1" dirty="0">
                <a:solidFill>
                  <a:schemeClr val="accent5"/>
                </a:solidFill>
                <a:latin typeface="Sofia Pro"/>
                <a:ea typeface="Helvetica Neue"/>
              </a:rPr>
              <a:t> Xu, Tony Dr Jess Moore (ANU)</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sz="2000" dirty="0"/>
            </a:br>
            <a:r>
              <a:rPr lang="en-US" sz="2000" b="0" strike="noStrike" spc="-1" dirty="0">
                <a:solidFill>
                  <a:schemeClr val="accent5"/>
                </a:solidFill>
                <a:latin typeface="Sofia Pro"/>
                <a:ea typeface="Helvetica Neue"/>
              </a:rPr>
              <a:t>Contact: </a:t>
            </a:r>
            <a:br>
              <a:rPr sz="2000" dirty="0"/>
            </a:br>
            <a:r>
              <a:rPr lang="en-US" sz="2000" b="0" u="sng" strike="noStrike" spc="-1" dirty="0">
                <a:solidFill>
                  <a:schemeClr val="accent5"/>
                </a:solidFill>
                <a:uFillTx/>
                <a:latin typeface="Sofia Pro"/>
                <a:ea typeface="Helvetica Neue"/>
                <a:hlinkClick r:id="rId6"/>
              </a:rPr>
              <a:t>jessica.moore@anu.edu.au</a:t>
            </a:r>
            <a:br>
              <a:rPr lang="en-US" sz="2000" b="0" u="sng" strike="noStrike" spc="-1" dirty="0">
                <a:solidFill>
                  <a:schemeClr val="accent5"/>
                </a:solidFill>
                <a:uFillTx/>
                <a:latin typeface="Sofia Pro"/>
                <a:ea typeface="Helvetica Neue"/>
              </a:rPr>
            </a:br>
            <a:br>
              <a:rPr lang="en-US" sz="2000" b="0" u="sng" strike="noStrike" spc="-1" dirty="0">
                <a:solidFill>
                  <a:schemeClr val="accent5"/>
                </a:solidFill>
                <a:uFillTx/>
                <a:latin typeface="Sofia Pro"/>
                <a:ea typeface="Helvetica Neue"/>
              </a:rPr>
            </a:br>
            <a:r>
              <a:rPr lang="en-US" sz="2000" b="0" strike="noStrike" spc="-1" dirty="0">
                <a:solidFill>
                  <a:schemeClr val="accent5"/>
                </a:solidFill>
                <a:latin typeface="Sofia Pro"/>
                <a:ea typeface="Helvetica Neue"/>
              </a:rPr>
              <a:t> </a:t>
            </a:r>
            <a:endParaRPr lang="en-AU" sz="2000" b="0" strike="noStrike" spc="-1" dirty="0">
              <a:solidFill>
                <a:srgbClr val="FFFFFF"/>
              </a:solidFill>
              <a:latin typeface="Calibri"/>
            </a:endParaRPr>
          </a:p>
        </p:txBody>
      </p:sp>
      <p:pic>
        <p:nvPicPr>
          <p:cNvPr id="431" name="Picture 3"/>
          <p:cNvPicPr/>
          <p:nvPr/>
        </p:nvPicPr>
        <p:blipFill>
          <a:blip r:embed="rId7"/>
          <a:stretch/>
        </p:blipFill>
        <p:spPr>
          <a:xfrm>
            <a:off x="10951200" y="5533920"/>
            <a:ext cx="1384200" cy="1848960"/>
          </a:xfrm>
          <a:prstGeom prst="rect">
            <a:avLst/>
          </a:prstGeom>
          <a:ln w="0">
            <a:noFill/>
          </a:ln>
        </p:spPr>
      </p:pic>
      <p:pic>
        <p:nvPicPr>
          <p:cNvPr id="432" name="Picture 6"/>
          <p:cNvPicPr/>
          <p:nvPr/>
        </p:nvPicPr>
        <p:blipFill>
          <a:blip r:embed="rId7"/>
          <a:stretch/>
        </p:blipFill>
        <p:spPr>
          <a:xfrm>
            <a:off x="10181160" y="4525560"/>
            <a:ext cx="1384200" cy="1848960"/>
          </a:xfrm>
          <a:prstGeom prst="rect">
            <a:avLst/>
          </a:prstGeom>
          <a:ln w="0">
            <a:noFill/>
          </a:ln>
        </p:spPr>
      </p:pic>
      <p:pic>
        <p:nvPicPr>
          <p:cNvPr id="433" name="Picture 7"/>
          <p:cNvPicPr/>
          <p:nvPr/>
        </p:nvPicPr>
        <p:blipFill>
          <a:blip r:embed="rId7"/>
          <a:stretch/>
        </p:blipFill>
        <p:spPr>
          <a:xfrm>
            <a:off x="8700120" y="4525560"/>
            <a:ext cx="1384200" cy="1848960"/>
          </a:xfrm>
          <a:prstGeom prst="rect">
            <a:avLst/>
          </a:prstGeom>
          <a:ln w="0">
            <a:noFill/>
          </a:ln>
        </p:spPr>
      </p:pic>
      <p:pic>
        <p:nvPicPr>
          <p:cNvPr id="434" name="Picture 8"/>
          <p:cNvPicPr/>
          <p:nvPr/>
        </p:nvPicPr>
        <p:blipFill>
          <a:blip r:embed="rId7"/>
          <a:stretch/>
        </p:blipFill>
        <p:spPr>
          <a:xfrm>
            <a:off x="7692840" y="-659880"/>
            <a:ext cx="1384200" cy="1848960"/>
          </a:xfrm>
          <a:prstGeom prst="rect">
            <a:avLst/>
          </a:prstGeom>
          <a:ln w="0">
            <a:noFill/>
          </a:ln>
        </p:spPr>
      </p:pic>
      <p:pic>
        <p:nvPicPr>
          <p:cNvPr id="436" name="Picture 12"/>
          <p:cNvPicPr/>
          <p:nvPr/>
        </p:nvPicPr>
        <p:blipFill>
          <a:blip r:embed="rId7"/>
          <a:stretch/>
        </p:blipFill>
        <p:spPr>
          <a:xfrm>
            <a:off x="9470160" y="5533920"/>
            <a:ext cx="1384200" cy="1848960"/>
          </a:xfrm>
          <a:prstGeom prst="rect">
            <a:avLst/>
          </a:prstGeom>
          <a:ln w="0">
            <a:noFill/>
          </a:ln>
        </p:spPr>
      </p:pic>
      <p:pic>
        <p:nvPicPr>
          <p:cNvPr id="437" name="Picture 14"/>
          <p:cNvPicPr/>
          <p:nvPr/>
        </p:nvPicPr>
        <p:blipFill>
          <a:blip r:embed="rId7"/>
          <a:stretch/>
        </p:blipFill>
        <p:spPr>
          <a:xfrm>
            <a:off x="10162440" y="-676080"/>
            <a:ext cx="1384200" cy="1848960"/>
          </a:xfrm>
          <a:prstGeom prst="rect">
            <a:avLst/>
          </a:prstGeom>
          <a:ln w="0">
            <a:noFill/>
          </a:ln>
        </p:spPr>
      </p:pic>
      <p:pic>
        <p:nvPicPr>
          <p:cNvPr id="438" name="Picture 15"/>
          <p:cNvPicPr/>
          <p:nvPr/>
        </p:nvPicPr>
        <p:blipFill>
          <a:blip r:embed="rId7"/>
          <a:stretch/>
        </p:blipFill>
        <p:spPr>
          <a:xfrm>
            <a:off x="10947600" y="342000"/>
            <a:ext cx="1384200" cy="1848960"/>
          </a:xfrm>
          <a:prstGeom prst="rect">
            <a:avLst/>
          </a:prstGeom>
          <a:ln w="0">
            <a:noFill/>
          </a:ln>
        </p:spPr>
      </p:pic>
      <p:pic>
        <p:nvPicPr>
          <p:cNvPr id="439" name="Picture 18"/>
          <p:cNvPicPr/>
          <p:nvPr/>
        </p:nvPicPr>
        <p:blipFill>
          <a:blip r:embed="rId7"/>
          <a:stretch/>
        </p:blipFill>
        <p:spPr>
          <a:xfrm>
            <a:off x="11739600" y="4525560"/>
            <a:ext cx="1384200" cy="1848960"/>
          </a:xfrm>
          <a:prstGeom prst="rect">
            <a:avLst/>
          </a:prstGeom>
          <a:ln w="0">
            <a:noFill/>
          </a:ln>
        </p:spPr>
      </p:pic>
      <p:pic>
        <p:nvPicPr>
          <p:cNvPr id="442" name="Picture 13"/>
          <p:cNvPicPr/>
          <p:nvPr/>
        </p:nvPicPr>
        <p:blipFill>
          <a:blip r:embed="rId8"/>
          <a:stretch/>
        </p:blipFill>
        <p:spPr>
          <a:xfrm>
            <a:off x="9271584" y="1677240"/>
            <a:ext cx="2899440" cy="386604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endParaRPr kumimoji="0" lang="en-US" sz="1200" b="0" i="0" u="none" strike="noStrike" kern="1200" cap="none" spc="-1" normalizeH="0" baseline="0" noProof="0" dirty="0">
              <a:ln>
                <a:noFill/>
              </a:ln>
              <a:solidFill>
                <a:srgbClr val="21120D">
                  <a:tint val="75000"/>
                </a:srgbClr>
              </a:solidFill>
              <a:effectLst/>
              <a:uLnTx/>
              <a:uFillTx/>
              <a:latin typeface="Calibri"/>
              <a:ea typeface="+mn-ea"/>
              <a:cs typeface="+mn-cs"/>
            </a:endParaRP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13A6A-19C5-4439-BB3D-961D31726790}"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
        <p:nvSpPr>
          <p:cNvPr id="2" name="TextBox 7">
            <a:extLst>
              <a:ext uri="{FF2B5EF4-FFF2-40B4-BE49-F238E27FC236}">
                <a16:creationId xmlns:a16="http://schemas.microsoft.com/office/drawing/2014/main" id="{9B45139C-D273-B350-E2DD-735CF7850C04}"/>
              </a:ext>
            </a:extLst>
          </p:cNvPr>
          <p:cNvSpPr/>
          <p:nvPr/>
        </p:nvSpPr>
        <p:spPr>
          <a:xfrm>
            <a:off x="7603560" y="4105080"/>
            <a:ext cx="4481280" cy="30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1" normalizeH="0" baseline="0" noProof="0" dirty="0">
                <a:ln>
                  <a:noFill/>
                </a:ln>
                <a:solidFill>
                  <a:srgbClr val="21120D"/>
                </a:solidFill>
                <a:effectLst/>
                <a:uLnTx/>
                <a:uFillTx/>
                <a:latin typeface="Calibri"/>
                <a:ea typeface="+mn-ea"/>
                <a:cs typeface="+mn-cs"/>
              </a:rPr>
              <a:t>Source: </a:t>
            </a:r>
            <a:r>
              <a:rPr kumimoji="0" lang="en-AU" sz="1400" b="0" i="0" u="sng" strike="noStrike" kern="1200" cap="none" spc="-1" normalizeH="0" baseline="0" noProof="0" dirty="0">
                <a:ln>
                  <a:noFill/>
                </a:ln>
                <a:solidFill>
                  <a:srgbClr val="21120D"/>
                </a:solidFill>
                <a:effectLst/>
                <a:uLnTx/>
                <a:uFillTx/>
                <a:latin typeface="Calibri"/>
                <a:ea typeface="+mn-ea"/>
                <a:cs typeface="+mn-cs"/>
                <a:hlinkClick r:id="rId4"/>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441" name="Picture 10"/>
          <p:cNvPicPr/>
          <p:nvPr/>
        </p:nvPicPr>
        <p:blipFill>
          <a:blip r:embed="rId9"/>
          <a:stretch/>
        </p:blipFill>
        <p:spPr>
          <a:xfrm>
            <a:off x="7620871" y="863280"/>
            <a:ext cx="2117880" cy="284904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66398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DD6959C-74CA-4271-893B-4EDE723EB714}"/>
              </a:ext>
            </a:extLst>
          </p:cNvPr>
          <p:cNvSpPr>
            <a:spLocks noGrp="1"/>
          </p:cNvSpPr>
          <p:nvPr>
            <p:ph type="subTitle" idx="1"/>
          </p:nvPr>
        </p:nvSpPr>
        <p:spPr>
          <a:xfrm>
            <a:off x="997086" y="4892757"/>
            <a:ext cx="10108659" cy="1728833"/>
          </a:xfrm>
        </p:spPr>
        <p:txBody>
          <a:bodyPr/>
          <a:lstStyle/>
          <a:p>
            <a:pPr algn="ctr"/>
            <a:r>
              <a:rPr lang="en-US" sz="2800" dirty="0"/>
              <a:t>Bowen Zhang, </a:t>
            </a:r>
            <a:r>
              <a:rPr lang="en-US" sz="2800" dirty="0" err="1"/>
              <a:t>Runsong</a:t>
            </a:r>
            <a:r>
              <a:rPr lang="en-US" sz="2800" dirty="0"/>
              <a:t> Jia, Sergio J. Rodríguez Méndez</a:t>
            </a:r>
            <a:endParaRPr lang="en-US" sz="3700" dirty="0"/>
          </a:p>
          <a:p>
            <a:pPr algn="ctr"/>
            <a:r>
              <a:rPr lang="en-US" sz="2800" dirty="0"/>
              <a:t>AGLDWG</a:t>
            </a:r>
          </a:p>
          <a:p>
            <a:pPr algn="ctr"/>
            <a:r>
              <a:rPr lang="en-US" sz="2800" dirty="0"/>
              <a:t>07 September 2023</a:t>
            </a:r>
            <a:endParaRPr lang="en-AU" sz="2800" dirty="0"/>
          </a:p>
        </p:txBody>
      </p:sp>
      <p:sp>
        <p:nvSpPr>
          <p:cNvPr id="4" name="Title 3">
            <a:extLst>
              <a:ext uri="{FF2B5EF4-FFF2-40B4-BE49-F238E27FC236}">
                <a16:creationId xmlns:a16="http://schemas.microsoft.com/office/drawing/2014/main" id="{3A891306-66DA-43C2-A469-A8ACFFFE3CD9}"/>
              </a:ext>
            </a:extLst>
          </p:cNvPr>
          <p:cNvSpPr>
            <a:spLocks noGrp="1"/>
          </p:cNvSpPr>
          <p:nvPr>
            <p:ph type="ctrTitle"/>
          </p:nvPr>
        </p:nvSpPr>
        <p:spPr>
          <a:xfrm>
            <a:off x="607466" y="1330909"/>
            <a:ext cx="10887810" cy="2387600"/>
          </a:xfrm>
        </p:spPr>
        <p:txBody>
          <a:bodyPr>
            <a:normAutofit/>
          </a:bodyPr>
          <a:lstStyle/>
          <a:p>
            <a:pPr algn="ctr"/>
            <a:r>
              <a:rPr lang="en-US" dirty="0">
                <a:effectLst>
                  <a:outerShdw blurRad="38100" dist="38100" dir="2700000" algn="tl">
                    <a:srgbClr val="000000">
                      <a:alpha val="43137"/>
                    </a:srgbClr>
                  </a:outerShdw>
                </a:effectLst>
              </a:rPr>
              <a:t>Towards an Automated Knowledge Graph Construction Pipeline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KGCP, DDM, PARSE, ASKG, KG-LLM</a:t>
            </a:r>
            <a:endParaRPr lang="en-AU"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785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EF9C-2436-4C8B-8523-4EB5C6D816E1}"/>
              </a:ext>
            </a:extLst>
          </p:cNvPr>
          <p:cNvSpPr>
            <a:spLocks noGrp="1"/>
          </p:cNvSpPr>
          <p:nvPr>
            <p:ph type="title"/>
          </p:nvPr>
        </p:nvSpPr>
        <p:spPr>
          <a:xfrm>
            <a:off x="2373086" y="25885"/>
            <a:ext cx="9371501" cy="695567"/>
          </a:xfrm>
        </p:spPr>
        <p:txBody>
          <a:bodyPr/>
          <a:lstStyle/>
          <a:p>
            <a:pPr algn="ctr"/>
            <a:r>
              <a:rPr lang="en-US" sz="5400">
                <a:solidFill>
                  <a:schemeClr val="accent5">
                    <a:lumMod val="90000"/>
                  </a:schemeClr>
                </a:solidFill>
              </a:rPr>
              <a:t>Outline</a:t>
            </a:r>
            <a:endParaRPr lang="en-AU" sz="5400">
              <a:solidFill>
                <a:schemeClr val="accent5">
                  <a:lumMod val="90000"/>
                </a:schemeClr>
              </a:solidFill>
            </a:endParaRPr>
          </a:p>
        </p:txBody>
      </p:sp>
      <p:sp>
        <p:nvSpPr>
          <p:cNvPr id="3" name="Content Placeholder 2">
            <a:extLst>
              <a:ext uri="{FF2B5EF4-FFF2-40B4-BE49-F238E27FC236}">
                <a16:creationId xmlns:a16="http://schemas.microsoft.com/office/drawing/2014/main" id="{357816C7-5CED-455E-B142-334526502104}"/>
              </a:ext>
            </a:extLst>
          </p:cNvPr>
          <p:cNvSpPr>
            <a:spLocks noGrp="1"/>
          </p:cNvSpPr>
          <p:nvPr>
            <p:ph idx="1"/>
          </p:nvPr>
        </p:nvSpPr>
        <p:spPr>
          <a:xfrm>
            <a:off x="217713" y="1329964"/>
            <a:ext cx="11778343" cy="4052935"/>
          </a:xfrm>
        </p:spPr>
        <p:txBody>
          <a:bodyPr/>
          <a:lstStyle/>
          <a:p>
            <a:pPr marL="456565" indent="-456565"/>
            <a:r>
              <a:rPr lang="en-US" sz="3500"/>
              <a:t>Motivation.</a:t>
            </a:r>
          </a:p>
          <a:p>
            <a:pPr marL="456565" indent="-456565"/>
            <a:r>
              <a:rPr lang="en-US" sz="3500"/>
              <a:t>KGCP: Knowledge Graph Construction Pipeline.</a:t>
            </a:r>
          </a:p>
          <a:p>
            <a:pPr marL="456565" indent="-456565"/>
            <a:r>
              <a:rPr lang="en-US" sz="3500"/>
              <a:t>DDM: Deep Document Model.</a:t>
            </a:r>
          </a:p>
          <a:p>
            <a:pPr marL="456565" indent="-456565"/>
            <a:r>
              <a:rPr lang="en-US" sz="3500"/>
              <a:t>PARSE: Papers</a:t>
            </a:r>
            <a:r>
              <a:rPr lang="en-US" sz="3500">
                <a:ea typeface="+mn-lt"/>
                <a:cs typeface="+mn-lt"/>
              </a:rPr>
              <a:t> And Relationships Semantic Extraction.</a:t>
            </a:r>
            <a:endParaRPr lang="en-US" sz="3500"/>
          </a:p>
          <a:p>
            <a:pPr marL="456565" indent="-456565"/>
            <a:r>
              <a:rPr lang="en-US" sz="3500"/>
              <a:t>ASKG: ANU Scholarly KG.</a:t>
            </a:r>
          </a:p>
          <a:p>
            <a:pPr marL="456565" indent="-456565"/>
            <a:r>
              <a:rPr lang="en-US" sz="3500"/>
              <a:t>KG-LLM interactions.</a:t>
            </a:r>
          </a:p>
        </p:txBody>
      </p:sp>
      <p:sp>
        <p:nvSpPr>
          <p:cNvPr id="4" name="Slide Number Placeholder 3">
            <a:extLst>
              <a:ext uri="{FF2B5EF4-FFF2-40B4-BE49-F238E27FC236}">
                <a16:creationId xmlns:a16="http://schemas.microsoft.com/office/drawing/2014/main" id="{AC9C3FB6-E636-4C67-BA18-01B7861B9F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4531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767693"/>
            <a:ext cx="12191999" cy="109564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Motivation</a:t>
            </a:r>
            <a:endParaRPr lang="en-US" altLang="en-US" sz="2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2446971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outdoor, sign&#10;&#10;Description automatically generated">
            <a:extLst>
              <a:ext uri="{FF2B5EF4-FFF2-40B4-BE49-F238E27FC236}">
                <a16:creationId xmlns:a16="http://schemas.microsoft.com/office/drawing/2014/main" id="{5EA4EA70-65DC-4955-B2EE-56A3DF3C6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04" y="90603"/>
            <a:ext cx="1638046" cy="1638046"/>
          </a:xfrm>
          <a:prstGeom prst="rect">
            <a:avLst/>
          </a:prstGeom>
        </p:spPr>
      </p:pic>
      <p:pic>
        <p:nvPicPr>
          <p:cNvPr id="18" name="Picture 17" descr="A picture containing text, outdoor, sign&#10;&#10;Description automatically generated">
            <a:extLst>
              <a:ext uri="{FF2B5EF4-FFF2-40B4-BE49-F238E27FC236}">
                <a16:creationId xmlns:a16="http://schemas.microsoft.com/office/drawing/2014/main" id="{FA7215F4-7700-4C14-BCB3-A7658158C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1" y="3022122"/>
            <a:ext cx="1166194" cy="1386230"/>
          </a:xfrm>
          <a:prstGeom prst="rect">
            <a:avLst/>
          </a:prstGeom>
        </p:spPr>
      </p:pic>
      <p:pic>
        <p:nvPicPr>
          <p:cNvPr id="21" name="Picture 20" descr="A picture containing text, sign, outdoor, close&#10;&#10;Description automatically generated">
            <a:extLst>
              <a:ext uri="{FF2B5EF4-FFF2-40B4-BE49-F238E27FC236}">
                <a16:creationId xmlns:a16="http://schemas.microsoft.com/office/drawing/2014/main" id="{9A7AE018-42E1-47C2-844B-C074A3FC4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6142" y="3600889"/>
            <a:ext cx="974222" cy="1139656"/>
          </a:xfrm>
          <a:prstGeom prst="rect">
            <a:avLst/>
          </a:prstGeom>
        </p:spPr>
      </p:pic>
      <p:pic>
        <p:nvPicPr>
          <p:cNvPr id="26" name="Picture 25" descr="A red and white sign&#10;&#10;Description automatically generated with low confidence">
            <a:extLst>
              <a:ext uri="{FF2B5EF4-FFF2-40B4-BE49-F238E27FC236}">
                <a16:creationId xmlns:a16="http://schemas.microsoft.com/office/drawing/2014/main" id="{604C95F3-D2FF-49C3-8974-4E87627EE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75" y="422796"/>
            <a:ext cx="1508339" cy="1508339"/>
          </a:xfrm>
          <a:prstGeom prst="rect">
            <a:avLst/>
          </a:prstGeom>
        </p:spPr>
      </p:pic>
      <p:pic>
        <p:nvPicPr>
          <p:cNvPr id="31" name="Picture 30" descr="Icon&#10;&#10;Description automatically generated">
            <a:extLst>
              <a:ext uri="{FF2B5EF4-FFF2-40B4-BE49-F238E27FC236}">
                <a16:creationId xmlns:a16="http://schemas.microsoft.com/office/drawing/2014/main" id="{0B97849F-6283-4F8C-9075-715EC4EBAA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037" y="1408891"/>
            <a:ext cx="2013366" cy="2013366"/>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DA7C8BE1-FD6F-462F-A953-FE0C50B856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6631" y="2075705"/>
            <a:ext cx="1839599" cy="1839599"/>
          </a:xfrm>
          <a:prstGeom prst="rect">
            <a:avLst/>
          </a:prstGeom>
        </p:spPr>
      </p:pic>
      <p:pic>
        <p:nvPicPr>
          <p:cNvPr id="34" name="Picture 33" descr="A picture containing sky, stationary&#10;&#10;Description automatically generated">
            <a:extLst>
              <a:ext uri="{FF2B5EF4-FFF2-40B4-BE49-F238E27FC236}">
                <a16:creationId xmlns:a16="http://schemas.microsoft.com/office/drawing/2014/main" id="{7D65BC57-FC07-401F-AB71-23F7987348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5816" y="933903"/>
            <a:ext cx="3583891" cy="2226884"/>
          </a:xfrm>
          <a:prstGeom prst="rect">
            <a:avLst/>
          </a:prstGeom>
        </p:spPr>
      </p:pic>
      <p:sp>
        <p:nvSpPr>
          <p:cNvPr id="30" name="Arrow: Notched Right 29">
            <a:extLst>
              <a:ext uri="{FF2B5EF4-FFF2-40B4-BE49-F238E27FC236}">
                <a16:creationId xmlns:a16="http://schemas.microsoft.com/office/drawing/2014/main" id="{E5119465-B621-4063-93F3-A61741C411F9}"/>
              </a:ext>
            </a:extLst>
          </p:cNvPr>
          <p:cNvSpPr/>
          <p:nvPr/>
        </p:nvSpPr>
        <p:spPr>
          <a:xfrm rot="18516649">
            <a:off x="4195670" y="2211976"/>
            <a:ext cx="3194191" cy="1114224"/>
          </a:xfrm>
          <a:prstGeom prst="notchedRightArrow">
            <a:avLst>
              <a:gd name="adj1" fmla="val 50000"/>
              <a:gd name="adj2" fmla="val 8986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How?</a:t>
            </a:r>
            <a:endParaRPr kumimoji="0" lang="en-AU"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85077D3-CC13-41DC-939D-374023DE21A4}"/>
              </a:ext>
            </a:extLst>
          </p:cNvPr>
          <p:cNvSpPr txBox="1"/>
          <p:nvPr/>
        </p:nvSpPr>
        <p:spPr>
          <a:xfrm>
            <a:off x="209905" y="4881683"/>
            <a:ext cx="471971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Heterogenous Data</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0DB4AEDC-018C-4822-8A90-DA426976E45D}"/>
              </a:ext>
            </a:extLst>
          </p:cNvPr>
          <p:cNvSpPr txBox="1"/>
          <p:nvPr/>
        </p:nvSpPr>
        <p:spPr>
          <a:xfrm>
            <a:off x="8148708" y="3502302"/>
            <a:ext cx="391810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Knowledge Graph</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D14C0A-647B-4B66-923A-72A7FEB5CB97}"/>
              </a:ext>
            </a:extLst>
          </p:cNvPr>
          <p:cNvSpPr txBox="1"/>
          <p:nvPr/>
        </p:nvSpPr>
        <p:spPr>
          <a:xfrm>
            <a:off x="4719645" y="5588747"/>
            <a:ext cx="7307341"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 metadata + content }</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KG</a:t>
            </a:r>
            <a:endParaRPr kumimoji="0" lang="en-AU"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25A7D2A-08A7-1A51-FC2F-3A6F5CBDD41B}"/>
              </a:ext>
            </a:extLst>
          </p:cNvPr>
          <p:cNvSpPr txBox="1">
            <a:spLocks noChangeArrowheads="1"/>
          </p:cNvSpPr>
          <p:nvPr/>
        </p:nvSpPr>
        <p:spPr>
          <a:xfrm>
            <a:off x="210605" y="6213372"/>
            <a:ext cx="11858277" cy="554703"/>
          </a:xfrm>
          <a:prstGeom prst="rect">
            <a:avLst/>
          </a:prstGeom>
        </p:spPr>
        <p:txBody>
          <a:bodyPr lIns="91440" tIns="45720" rIns="91440" bIns="45720" anchor="t">
            <a:normAutofit/>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0" marR="0" lvl="0" indent="0" algn="ctr" defTabSz="914400" rtl="0" eaLnBrk="0" fontAlgn="base" latinLnBrk="0" hangingPunct="0">
              <a:lnSpc>
                <a:spcPct val="110000"/>
              </a:lnSpc>
              <a:spcBef>
                <a:spcPts val="0"/>
              </a:spcBef>
              <a:spcAft>
                <a:spcPct val="0"/>
              </a:spcAft>
              <a:buClrTx/>
              <a:buSzTx/>
              <a:buFontTx/>
              <a:buNone/>
              <a:tabLst/>
              <a:defRPr/>
            </a:pPr>
            <a:r>
              <a:rPr kumimoji="0" lang="en-US" sz="2250" b="0" i="0" u="none" strike="noStrike" kern="0" cap="none" spc="0" normalizeH="0" baseline="0" noProof="0">
                <a:ln>
                  <a:noFill/>
                </a:ln>
                <a:solidFill>
                  <a:prstClr val="black"/>
                </a:solidFill>
                <a:effectLst/>
                <a:uLnTx/>
                <a:uFillTx/>
                <a:latin typeface="Calibri"/>
                <a:cs typeface="Calibri"/>
              </a:rPr>
              <a:t>Final goal: </a:t>
            </a:r>
            <a:r>
              <a:rPr kumimoji="0" lang="en-US" sz="2250" b="0" i="0" u="none" strike="noStrike" kern="0" cap="none" spc="0" normalizeH="0" baseline="0" noProof="0">
                <a:ln>
                  <a:noFill/>
                </a:ln>
                <a:solidFill>
                  <a:srgbClr val="002060"/>
                </a:solidFill>
                <a:effectLst/>
                <a:highlight>
                  <a:srgbClr val="00FFFF"/>
                </a:highlight>
                <a:uLnTx/>
                <a:uFillTx/>
                <a:latin typeface="Calibri"/>
                <a:cs typeface="Calibri"/>
              </a:rPr>
              <a:t>to build a contextual metadata KG from diverse documents using an </a:t>
            </a:r>
            <a:r>
              <a:rPr kumimoji="0" lang="en-US" sz="2250" b="1" i="0" u="none" strike="noStrike" kern="0" cap="none" spc="0" normalizeH="0" baseline="0" noProof="0">
                <a:ln>
                  <a:noFill/>
                </a:ln>
                <a:solidFill>
                  <a:srgbClr val="002060"/>
                </a:solidFill>
                <a:effectLst/>
                <a:highlight>
                  <a:srgbClr val="00FFFF"/>
                </a:highlight>
                <a:uLnTx/>
                <a:uFillTx/>
                <a:latin typeface="Calibri"/>
                <a:cs typeface="Calibri"/>
              </a:rPr>
              <a:t>automated pipeline</a:t>
            </a:r>
            <a:endParaRPr kumimoji="0" lang="en-US" sz="2250" b="0" i="0" u="none" strike="noStrike" kern="0" cap="none" spc="0" normalizeH="0" baseline="0" noProof="0">
              <a:ln>
                <a:noFill/>
              </a:ln>
              <a:solidFill>
                <a:srgbClr val="002060"/>
              </a:solidFill>
              <a:effectLst/>
              <a:uLnTx/>
              <a:uFillTx/>
              <a:latin typeface="Calibri" panose="020F0502020204030204"/>
              <a:cs typeface="Calibri" panose="020F0502020204030204"/>
            </a:endParaRPr>
          </a:p>
        </p:txBody>
      </p:sp>
      <p:grpSp>
        <p:nvGrpSpPr>
          <p:cNvPr id="8" name="Group 7">
            <a:extLst>
              <a:ext uri="{FF2B5EF4-FFF2-40B4-BE49-F238E27FC236}">
                <a16:creationId xmlns:a16="http://schemas.microsoft.com/office/drawing/2014/main" id="{CD3919E5-CF17-2524-31B8-B2806B927DB0}"/>
              </a:ext>
            </a:extLst>
          </p:cNvPr>
          <p:cNvGrpSpPr/>
          <p:nvPr/>
        </p:nvGrpSpPr>
        <p:grpSpPr>
          <a:xfrm>
            <a:off x="8915977" y="2800956"/>
            <a:ext cx="1871192" cy="2968472"/>
            <a:chOff x="8915977" y="2800956"/>
            <a:chExt cx="1871192" cy="2968472"/>
          </a:xfrm>
        </p:grpSpPr>
        <p:pic>
          <p:nvPicPr>
            <p:cNvPr id="3" name="Picture 2" descr="A blue and white paper with text&#10;&#10;Description automatically generated">
              <a:extLst>
                <a:ext uri="{FF2B5EF4-FFF2-40B4-BE49-F238E27FC236}">
                  <a16:creationId xmlns:a16="http://schemas.microsoft.com/office/drawing/2014/main" id="{A40EC028-6022-1219-EDDB-0512F0727934}"/>
                </a:ext>
              </a:extLst>
            </p:cNvPr>
            <p:cNvPicPr>
              <a:picLocks noChangeAspect="1"/>
            </p:cNvPicPr>
            <p:nvPr/>
          </p:nvPicPr>
          <p:blipFill>
            <a:blip r:embed="rId10"/>
            <a:stretch>
              <a:fillRect/>
            </a:stretch>
          </p:blipFill>
          <p:spPr>
            <a:xfrm>
              <a:off x="8915977" y="2800956"/>
              <a:ext cx="1871192" cy="2105235"/>
            </a:xfrm>
            <a:prstGeom prst="rect">
              <a:avLst/>
            </a:prstGeom>
          </p:spPr>
        </p:pic>
        <p:sp>
          <p:nvSpPr>
            <p:cNvPr id="7" name="Arrow: Down 6">
              <a:extLst>
                <a:ext uri="{FF2B5EF4-FFF2-40B4-BE49-F238E27FC236}">
                  <a16:creationId xmlns:a16="http://schemas.microsoft.com/office/drawing/2014/main" id="{03BBDAB4-22BE-4379-5BCF-EE4593DA3164}"/>
                </a:ext>
              </a:extLst>
            </p:cNvPr>
            <p:cNvSpPr/>
            <p:nvPr/>
          </p:nvSpPr>
          <p:spPr>
            <a:xfrm>
              <a:off x="9437077" y="4739473"/>
              <a:ext cx="803867" cy="1029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748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3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800" fill="hold"/>
                                        <p:tgtEl>
                                          <p:spTgt spid="18"/>
                                        </p:tgtEl>
                                        <p:attrNameLst>
                                          <p:attrName>ppt_w</p:attrName>
                                        </p:attrNameLst>
                                      </p:cBhvr>
                                      <p:tavLst>
                                        <p:tav tm="0">
                                          <p:val>
                                            <p:fltVal val="0"/>
                                          </p:val>
                                        </p:tav>
                                        <p:tav tm="100000">
                                          <p:val>
                                            <p:strVal val="#ppt_w"/>
                                          </p:val>
                                        </p:tav>
                                      </p:tavLst>
                                    </p:anim>
                                    <p:anim calcmode="lin" valueType="num">
                                      <p:cBhvr>
                                        <p:cTn id="13" dur="800" fill="hold"/>
                                        <p:tgtEl>
                                          <p:spTgt spid="18"/>
                                        </p:tgtEl>
                                        <p:attrNameLst>
                                          <p:attrName>ppt_h</p:attrName>
                                        </p:attrNameLst>
                                      </p:cBhvr>
                                      <p:tavLst>
                                        <p:tav tm="0">
                                          <p:val>
                                            <p:fltVal val="0"/>
                                          </p:val>
                                        </p:tav>
                                        <p:tav tm="100000">
                                          <p:val>
                                            <p:strVal val="#ppt_h"/>
                                          </p:val>
                                        </p:tav>
                                      </p:tavLst>
                                    </p:anim>
                                    <p:animEffect transition="in" filter="fade">
                                      <p:cBhvr>
                                        <p:cTn id="14" dur="800"/>
                                        <p:tgtEl>
                                          <p:spTgt spid="18"/>
                                        </p:tgtEl>
                                      </p:cBhvr>
                                    </p:animEffect>
                                  </p:childTnLst>
                                </p:cTn>
                              </p:par>
                              <p:par>
                                <p:cTn id="15" presetID="53" presetClass="entr" presetSubtype="16" fill="hold" nodeType="withEffect">
                                  <p:stCondLst>
                                    <p:cond delay="6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100" fill="hold"/>
                                        <p:tgtEl>
                                          <p:spTgt spid="21"/>
                                        </p:tgtEl>
                                        <p:attrNameLst>
                                          <p:attrName>ppt_w</p:attrName>
                                        </p:attrNameLst>
                                      </p:cBhvr>
                                      <p:tavLst>
                                        <p:tav tm="0">
                                          <p:val>
                                            <p:fltVal val="0"/>
                                          </p:val>
                                        </p:tav>
                                        <p:tav tm="100000">
                                          <p:val>
                                            <p:strVal val="#ppt_w"/>
                                          </p:val>
                                        </p:tav>
                                      </p:tavLst>
                                    </p:anim>
                                    <p:anim calcmode="lin" valueType="num">
                                      <p:cBhvr>
                                        <p:cTn id="18" dur="1100" fill="hold"/>
                                        <p:tgtEl>
                                          <p:spTgt spid="21"/>
                                        </p:tgtEl>
                                        <p:attrNameLst>
                                          <p:attrName>ppt_h</p:attrName>
                                        </p:attrNameLst>
                                      </p:cBhvr>
                                      <p:tavLst>
                                        <p:tav tm="0">
                                          <p:val>
                                            <p:fltVal val="0"/>
                                          </p:val>
                                        </p:tav>
                                        <p:tav tm="100000">
                                          <p:val>
                                            <p:strVal val="#ppt_h"/>
                                          </p:val>
                                        </p:tav>
                                      </p:tavLst>
                                    </p:anim>
                                    <p:animEffect transition="in" filter="fade">
                                      <p:cBhvr>
                                        <p:cTn id="19" dur="1100"/>
                                        <p:tgtEl>
                                          <p:spTgt spid="21"/>
                                        </p:tgtEl>
                                      </p:cBhvr>
                                    </p:animEffect>
                                  </p:childTnLst>
                                </p:cTn>
                              </p:par>
                              <p:par>
                                <p:cTn id="20" presetID="53" presetClass="entr" presetSubtype="16" fill="hold"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900" fill="hold"/>
                                        <p:tgtEl>
                                          <p:spTgt spid="26"/>
                                        </p:tgtEl>
                                        <p:attrNameLst>
                                          <p:attrName>ppt_w</p:attrName>
                                        </p:attrNameLst>
                                      </p:cBhvr>
                                      <p:tavLst>
                                        <p:tav tm="0">
                                          <p:val>
                                            <p:fltVal val="0"/>
                                          </p:val>
                                        </p:tav>
                                        <p:tav tm="100000">
                                          <p:val>
                                            <p:strVal val="#ppt_w"/>
                                          </p:val>
                                        </p:tav>
                                      </p:tavLst>
                                    </p:anim>
                                    <p:anim calcmode="lin" valueType="num">
                                      <p:cBhvr>
                                        <p:cTn id="23" dur="900" fill="hold"/>
                                        <p:tgtEl>
                                          <p:spTgt spid="26"/>
                                        </p:tgtEl>
                                        <p:attrNameLst>
                                          <p:attrName>ppt_h</p:attrName>
                                        </p:attrNameLst>
                                      </p:cBhvr>
                                      <p:tavLst>
                                        <p:tav tm="0">
                                          <p:val>
                                            <p:fltVal val="0"/>
                                          </p:val>
                                        </p:tav>
                                        <p:tav tm="100000">
                                          <p:val>
                                            <p:strVal val="#ppt_h"/>
                                          </p:val>
                                        </p:tav>
                                      </p:tavLst>
                                    </p:anim>
                                    <p:animEffect transition="in" filter="fade">
                                      <p:cBhvr>
                                        <p:cTn id="24" dur="900"/>
                                        <p:tgtEl>
                                          <p:spTgt spid="26"/>
                                        </p:tgtEl>
                                      </p:cBhvr>
                                    </p:animEffect>
                                  </p:childTnLst>
                                </p:cTn>
                              </p:par>
                              <p:par>
                                <p:cTn id="25" presetID="53" presetClass="entr" presetSubtype="16" fill="hold" nodeType="withEffect">
                                  <p:stCondLst>
                                    <p:cond delay="1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700" fill="hold"/>
                                        <p:tgtEl>
                                          <p:spTgt spid="31"/>
                                        </p:tgtEl>
                                        <p:attrNameLst>
                                          <p:attrName>ppt_w</p:attrName>
                                        </p:attrNameLst>
                                      </p:cBhvr>
                                      <p:tavLst>
                                        <p:tav tm="0">
                                          <p:val>
                                            <p:fltVal val="0"/>
                                          </p:val>
                                        </p:tav>
                                        <p:tav tm="100000">
                                          <p:val>
                                            <p:strVal val="#ppt_w"/>
                                          </p:val>
                                        </p:tav>
                                      </p:tavLst>
                                    </p:anim>
                                    <p:anim calcmode="lin" valueType="num">
                                      <p:cBhvr>
                                        <p:cTn id="28" dur="700" fill="hold"/>
                                        <p:tgtEl>
                                          <p:spTgt spid="31"/>
                                        </p:tgtEl>
                                        <p:attrNameLst>
                                          <p:attrName>ppt_h</p:attrName>
                                        </p:attrNameLst>
                                      </p:cBhvr>
                                      <p:tavLst>
                                        <p:tav tm="0">
                                          <p:val>
                                            <p:fltVal val="0"/>
                                          </p:val>
                                        </p:tav>
                                        <p:tav tm="100000">
                                          <p:val>
                                            <p:strVal val="#ppt_h"/>
                                          </p:val>
                                        </p:tav>
                                      </p:tavLst>
                                    </p:anim>
                                    <p:animEffect transition="in" filter="fade">
                                      <p:cBhvr>
                                        <p:cTn id="29" dur="700"/>
                                        <p:tgtEl>
                                          <p:spTgt spid="31"/>
                                        </p:tgtEl>
                                      </p:cBhvr>
                                    </p:animEffect>
                                  </p:childTnLst>
                                </p:cTn>
                              </p:par>
                              <p:par>
                                <p:cTn id="30" presetID="53" presetClass="entr" presetSubtype="16" fill="hold" nodeType="withEffect">
                                  <p:stCondLst>
                                    <p:cond delay="600"/>
                                  </p:stCondLst>
                                  <p:childTnLst>
                                    <p:set>
                                      <p:cBhvr>
                                        <p:cTn id="31" dur="1" fill="hold">
                                          <p:stCondLst>
                                            <p:cond delay="0"/>
                                          </p:stCondLst>
                                        </p:cTn>
                                        <p:tgtEl>
                                          <p:spTgt spid="6"/>
                                        </p:tgtEl>
                                        <p:attrNameLst>
                                          <p:attrName>style.visibility</p:attrName>
                                        </p:attrNameLst>
                                      </p:cBhvr>
                                      <p:to>
                                        <p:strVal val="visible"/>
                                      </p:to>
                                    </p:set>
                                    <p:anim calcmode="lin" valueType="num">
                                      <p:cBhvr>
                                        <p:cTn id="32" dur="900" fill="hold"/>
                                        <p:tgtEl>
                                          <p:spTgt spid="6"/>
                                        </p:tgtEl>
                                        <p:attrNameLst>
                                          <p:attrName>ppt_w</p:attrName>
                                        </p:attrNameLst>
                                      </p:cBhvr>
                                      <p:tavLst>
                                        <p:tav tm="0">
                                          <p:val>
                                            <p:fltVal val="0"/>
                                          </p:val>
                                        </p:tav>
                                        <p:tav tm="100000">
                                          <p:val>
                                            <p:strVal val="#ppt_w"/>
                                          </p:val>
                                        </p:tav>
                                      </p:tavLst>
                                    </p:anim>
                                    <p:anim calcmode="lin" valueType="num">
                                      <p:cBhvr>
                                        <p:cTn id="33" dur="900" fill="hold"/>
                                        <p:tgtEl>
                                          <p:spTgt spid="6"/>
                                        </p:tgtEl>
                                        <p:attrNameLst>
                                          <p:attrName>ppt_h</p:attrName>
                                        </p:attrNameLst>
                                      </p:cBhvr>
                                      <p:tavLst>
                                        <p:tav tm="0">
                                          <p:val>
                                            <p:fltVal val="0"/>
                                          </p:val>
                                        </p:tav>
                                        <p:tav tm="100000">
                                          <p:val>
                                            <p:strVal val="#ppt_h"/>
                                          </p:val>
                                        </p:tav>
                                      </p:tavLst>
                                    </p:anim>
                                    <p:animEffect transition="in" filter="fade">
                                      <p:cBhvr>
                                        <p:cTn id="34" dur="900"/>
                                        <p:tgtEl>
                                          <p:spTgt spid="6"/>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1700"/>
                            </p:stCondLst>
                            <p:childTnLst>
                              <p:par>
                                <p:cTn id="41" presetID="53" presetClass="entr" presetSubtype="16"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2200"/>
                            </p:stCondLst>
                            <p:childTnLst>
                              <p:par>
                                <p:cTn id="52" presetID="6" presetClass="emph" presetSubtype="0" fill="hold" nodeType="afterEffect">
                                  <p:stCondLst>
                                    <p:cond delay="0"/>
                                  </p:stCondLst>
                                  <p:childTnLst>
                                    <p:animScale>
                                      <p:cBhvr>
                                        <p:cTn id="53" dur="2000" fill="hold"/>
                                        <p:tgtEl>
                                          <p:spTgt spid="5"/>
                                        </p:tgtEl>
                                      </p:cBhvr>
                                      <p:by x="50000" y="50000"/>
                                    </p:animScale>
                                  </p:childTnLst>
                                </p:cTn>
                              </p:par>
                              <p:par>
                                <p:cTn id="54" presetID="6" presetClass="emph" presetSubtype="0" fill="hold" nodeType="withEffect">
                                  <p:stCondLst>
                                    <p:cond delay="0"/>
                                  </p:stCondLst>
                                  <p:childTnLst>
                                    <p:animScale>
                                      <p:cBhvr>
                                        <p:cTn id="55" dur="2000" fill="hold"/>
                                        <p:tgtEl>
                                          <p:spTgt spid="18"/>
                                        </p:tgtEl>
                                      </p:cBhvr>
                                      <p:by x="50000" y="50000"/>
                                    </p:animScale>
                                  </p:childTnLst>
                                </p:cTn>
                              </p:par>
                              <p:par>
                                <p:cTn id="56" presetID="6" presetClass="emph" presetSubtype="0" fill="hold" nodeType="withEffect">
                                  <p:stCondLst>
                                    <p:cond delay="0"/>
                                  </p:stCondLst>
                                  <p:childTnLst>
                                    <p:animScale>
                                      <p:cBhvr>
                                        <p:cTn id="57" dur="2000" fill="hold"/>
                                        <p:tgtEl>
                                          <p:spTgt spid="21"/>
                                        </p:tgtEl>
                                      </p:cBhvr>
                                      <p:by x="50000" y="50000"/>
                                    </p:animScale>
                                  </p:childTnLst>
                                </p:cTn>
                              </p:par>
                              <p:par>
                                <p:cTn id="58" presetID="6" presetClass="emph" presetSubtype="0" fill="hold" nodeType="withEffect">
                                  <p:stCondLst>
                                    <p:cond delay="0"/>
                                  </p:stCondLst>
                                  <p:childTnLst>
                                    <p:animScale>
                                      <p:cBhvr>
                                        <p:cTn id="59" dur="2000" fill="hold"/>
                                        <p:tgtEl>
                                          <p:spTgt spid="26"/>
                                        </p:tgtEl>
                                      </p:cBhvr>
                                      <p:by x="50000" y="50000"/>
                                    </p:animScale>
                                  </p:childTnLst>
                                </p:cTn>
                              </p:par>
                              <p:par>
                                <p:cTn id="60" presetID="6" presetClass="emph" presetSubtype="0" fill="hold" nodeType="withEffect">
                                  <p:stCondLst>
                                    <p:cond delay="0"/>
                                  </p:stCondLst>
                                  <p:childTnLst>
                                    <p:animScale>
                                      <p:cBhvr>
                                        <p:cTn id="61" dur="2000" fill="hold"/>
                                        <p:tgtEl>
                                          <p:spTgt spid="31"/>
                                        </p:tgtEl>
                                      </p:cBhvr>
                                      <p:by x="50000" y="50000"/>
                                    </p:animScale>
                                  </p:childTnLst>
                                </p:cTn>
                              </p:par>
                              <p:par>
                                <p:cTn id="62" presetID="6" presetClass="emph" presetSubtype="0" fill="hold" nodeType="withEffect">
                                  <p:stCondLst>
                                    <p:cond delay="0"/>
                                  </p:stCondLst>
                                  <p:childTnLst>
                                    <p:animScale>
                                      <p:cBhvr>
                                        <p:cTn id="63" dur="2000" fill="hold"/>
                                        <p:tgtEl>
                                          <p:spTgt spid="6"/>
                                        </p:tgtEl>
                                      </p:cBhvr>
                                      <p:by x="50000" y="50000"/>
                                    </p:animScale>
                                  </p:childTnLst>
                                </p:cTn>
                              </p:par>
                            </p:childTnLst>
                          </p:cTn>
                        </p:par>
                        <p:par>
                          <p:cTn id="64" fill="hold">
                            <p:stCondLst>
                              <p:cond delay="4200"/>
                            </p:stCondLst>
                            <p:childTnLst>
                              <p:par>
                                <p:cTn id="65" presetID="42" presetClass="path" presetSubtype="0" accel="50000" decel="50000" fill="hold" nodeType="afterEffect">
                                  <p:stCondLst>
                                    <p:cond delay="0"/>
                                  </p:stCondLst>
                                  <p:childTnLst>
                                    <p:animMotion origin="layout" path="M -3.33333E-6 4.07407E-6 L 0.20378 0.50023 " pathEditMode="relative" rAng="0" ptsTypes="AA">
                                      <p:cBhvr>
                                        <p:cTn id="66" dur="2000" fill="hold"/>
                                        <p:tgtEl>
                                          <p:spTgt spid="26"/>
                                        </p:tgtEl>
                                        <p:attrNameLst>
                                          <p:attrName>ppt_x</p:attrName>
                                          <p:attrName>ppt_y</p:attrName>
                                        </p:attrNameLst>
                                      </p:cBhvr>
                                      <p:rCtr x="10182" y="25000"/>
                                    </p:animMotion>
                                  </p:childTnLst>
                                </p:cTn>
                              </p:par>
                              <p:par>
                                <p:cTn id="67" presetID="42" presetClass="path" presetSubtype="0" accel="50000" decel="50000" fill="hold" nodeType="withEffect">
                                  <p:stCondLst>
                                    <p:cond delay="0"/>
                                  </p:stCondLst>
                                  <p:childTnLst>
                                    <p:animMotion origin="layout" path="M -4.79167E-6 4.44444E-6 L 0.14284 0.51018 " pathEditMode="relative" rAng="0" ptsTypes="AA">
                                      <p:cBhvr>
                                        <p:cTn id="68" dur="2000" fill="hold"/>
                                        <p:tgtEl>
                                          <p:spTgt spid="5"/>
                                        </p:tgtEl>
                                        <p:attrNameLst>
                                          <p:attrName>ppt_x</p:attrName>
                                          <p:attrName>ppt_y</p:attrName>
                                        </p:attrNameLst>
                                      </p:cBhvr>
                                      <p:rCtr x="7135" y="25509"/>
                                    </p:animMotion>
                                  </p:childTnLst>
                                </p:cTn>
                              </p:par>
                              <p:par>
                                <p:cTn id="69" presetID="42" presetClass="path" presetSubtype="0" accel="50000" decel="50000" fill="hold" nodeType="withEffect">
                                  <p:stCondLst>
                                    <p:cond delay="0"/>
                                  </p:stCondLst>
                                  <p:childTnLst>
                                    <p:animMotion origin="layout" path="M -2.91667E-6 -1.48148E-6 L 0.1875 0.35671 " pathEditMode="relative" rAng="0" ptsTypes="AA">
                                      <p:cBhvr>
                                        <p:cTn id="70" dur="2000" fill="hold"/>
                                        <p:tgtEl>
                                          <p:spTgt spid="31"/>
                                        </p:tgtEl>
                                        <p:attrNameLst>
                                          <p:attrName>ppt_x</p:attrName>
                                          <p:attrName>ppt_y</p:attrName>
                                        </p:attrNameLst>
                                      </p:cBhvr>
                                      <p:rCtr x="9375" y="17824"/>
                                    </p:animMotion>
                                  </p:childTnLst>
                                </p:cTn>
                              </p:par>
                              <p:par>
                                <p:cTn id="71" presetID="42" presetClass="path" presetSubtype="0" accel="50000" decel="50000" fill="hold" nodeType="withEffect">
                                  <p:stCondLst>
                                    <p:cond delay="0"/>
                                  </p:stCondLst>
                                  <p:childTnLst>
                                    <p:animMotion origin="layout" path="M -1.45833E-6 -2.22222E-6 L 0.13711 0.32871 " pathEditMode="relative" rAng="0" ptsTypes="AA">
                                      <p:cBhvr>
                                        <p:cTn id="72" dur="2000" fill="hold"/>
                                        <p:tgtEl>
                                          <p:spTgt spid="6"/>
                                        </p:tgtEl>
                                        <p:attrNameLst>
                                          <p:attrName>ppt_x</p:attrName>
                                          <p:attrName>ppt_y</p:attrName>
                                        </p:attrNameLst>
                                      </p:cBhvr>
                                      <p:rCtr x="6849" y="16435"/>
                                    </p:animMotion>
                                  </p:childTnLst>
                                </p:cTn>
                              </p:par>
                              <p:par>
                                <p:cTn id="73" presetID="42" presetClass="path" presetSubtype="0" accel="50000" decel="50000" fill="hold" nodeType="withEffect">
                                  <p:stCondLst>
                                    <p:cond delay="0"/>
                                  </p:stCondLst>
                                  <p:childTnLst>
                                    <p:animMotion origin="layout" path="M 4.375E-6 2.22045E-16 L 0.16627 0.21898 " pathEditMode="relative" rAng="0" ptsTypes="AA">
                                      <p:cBhvr>
                                        <p:cTn id="74" dur="2000" fill="hold"/>
                                        <p:tgtEl>
                                          <p:spTgt spid="21"/>
                                        </p:tgtEl>
                                        <p:attrNameLst>
                                          <p:attrName>ppt_x</p:attrName>
                                          <p:attrName>ppt_y</p:attrName>
                                        </p:attrNameLst>
                                      </p:cBhvr>
                                      <p:rCtr x="8307" y="10949"/>
                                    </p:animMotion>
                                  </p:childTnLst>
                                </p:cTn>
                              </p:par>
                              <p:par>
                                <p:cTn id="75" presetID="42" presetClass="path" presetSubtype="0" accel="50000" decel="50000" fill="hold" nodeType="withEffect">
                                  <p:stCondLst>
                                    <p:cond delay="0"/>
                                  </p:stCondLst>
                                  <p:childTnLst>
                                    <p:animMotion origin="layout" path="M -3.75E-6 -3.33333E-6 L 0.22032 0.25 " pathEditMode="relative" rAng="0" ptsTypes="AA">
                                      <p:cBhvr>
                                        <p:cTn id="76" dur="2000" fill="hold"/>
                                        <p:tgtEl>
                                          <p:spTgt spid="18"/>
                                        </p:tgtEl>
                                        <p:attrNameLst>
                                          <p:attrName>ppt_x</p:attrName>
                                          <p:attrName>ppt_y</p:attrName>
                                        </p:attrNameLst>
                                      </p:cBhvr>
                                      <p:rCtr x="11016" y="12500"/>
                                    </p:animMotion>
                                  </p:childTnLst>
                                </p:cTn>
                              </p:par>
                              <p:par>
                                <p:cTn id="77" presetID="42" presetClass="path" presetSubtype="0" accel="50000" decel="50000" fill="hold" grpId="1" nodeType="withEffect">
                                  <p:stCondLst>
                                    <p:cond delay="0"/>
                                  </p:stCondLst>
                                  <p:childTnLst>
                                    <p:animMotion origin="layout" path="M 1.45833E-6 -1.48148E-6 L -0.06667 -0.13287 " pathEditMode="relative" rAng="0" ptsTypes="AA">
                                      <p:cBhvr>
                                        <p:cTn id="78" dur="2000" fill="hold"/>
                                        <p:tgtEl>
                                          <p:spTgt spid="35"/>
                                        </p:tgtEl>
                                        <p:attrNameLst>
                                          <p:attrName>ppt_x</p:attrName>
                                          <p:attrName>ppt_y</p:attrName>
                                        </p:attrNameLst>
                                      </p:cBhvr>
                                      <p:rCtr x="-3333" y="-6644"/>
                                    </p:animMotion>
                                  </p:childTnLst>
                                </p:cTn>
                              </p:par>
                            </p:childTnLst>
                          </p:cTn>
                        </p:par>
                        <p:par>
                          <p:cTn id="79" fill="hold">
                            <p:stCondLst>
                              <p:cond delay="6200"/>
                            </p:stCondLst>
                            <p:childTnLst>
                              <p:par>
                                <p:cTn id="80" presetID="42" presetClass="path" presetSubtype="0" accel="50000" decel="50000" fill="hold" nodeType="afterEffect">
                                  <p:stCondLst>
                                    <p:cond delay="0"/>
                                  </p:stCondLst>
                                  <p:childTnLst>
                                    <p:animMotion origin="layout" path="M 2.29167E-6 2.22222E-6 L -0.19857 -0.17755 " pathEditMode="relative" rAng="0" ptsTypes="AA">
                                      <p:cBhvr>
                                        <p:cTn id="81" dur="2000" fill="hold"/>
                                        <p:tgtEl>
                                          <p:spTgt spid="34"/>
                                        </p:tgtEl>
                                        <p:attrNameLst>
                                          <p:attrName>ppt_x</p:attrName>
                                          <p:attrName>ppt_y</p:attrName>
                                        </p:attrNameLst>
                                      </p:cBhvr>
                                      <p:rCtr x="-9935" y="-8889"/>
                                    </p:animMotion>
                                  </p:childTnLst>
                                </p:cTn>
                              </p:par>
                              <p:par>
                                <p:cTn id="82" presetID="42" presetClass="path" presetSubtype="0" accel="50000" decel="50000" fill="hold" grpId="1" nodeType="withEffect">
                                  <p:stCondLst>
                                    <p:cond delay="0"/>
                                  </p:stCondLst>
                                  <p:childTnLst>
                                    <p:animMotion origin="layout" path="M 2.29167E-6 -4.07407E-6 L 0.04544 -0.40926 " pathEditMode="relative" rAng="0" ptsTypes="AA">
                                      <p:cBhvr>
                                        <p:cTn id="83" dur="2000" fill="hold"/>
                                        <p:tgtEl>
                                          <p:spTgt spid="36"/>
                                        </p:tgtEl>
                                        <p:attrNameLst>
                                          <p:attrName>ppt_x</p:attrName>
                                          <p:attrName>ppt_y</p:attrName>
                                        </p:attrNameLst>
                                      </p:cBhvr>
                                      <p:rCtr x="2266" y="-20463"/>
                                    </p:animMotion>
                                  </p:childTnLst>
                                </p:cTn>
                              </p:par>
                            </p:childTnLst>
                          </p:cTn>
                        </p:par>
                        <p:par>
                          <p:cTn id="84" fill="hold">
                            <p:stCondLst>
                              <p:cond delay="8200"/>
                            </p:stCondLst>
                            <p:childTnLst>
                              <p:par>
                                <p:cTn id="85" presetID="22" presetClass="entr" presetSubtype="4"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down)">
                                      <p:cBhvr>
                                        <p:cTn id="87" dur="1000"/>
                                        <p:tgtEl>
                                          <p:spTgt spid="30"/>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par>
                                <p:cTn id="90" presetID="2" presetClass="entr" presetSubtype="4"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10" fill="hold"/>
                                        <p:tgtEl>
                                          <p:spTgt spid="8"/>
                                        </p:tgtEl>
                                        <p:attrNameLst>
                                          <p:attrName>ppt_x</p:attrName>
                                        </p:attrNameLst>
                                      </p:cBhvr>
                                      <p:tavLst>
                                        <p:tav tm="0">
                                          <p:val>
                                            <p:strVal val="#ppt_x"/>
                                          </p:val>
                                        </p:tav>
                                        <p:tav tm="100000">
                                          <p:val>
                                            <p:strVal val="#ppt_x"/>
                                          </p:val>
                                        </p:tav>
                                      </p:tavLst>
                                    </p:anim>
                                    <p:anim calcmode="lin" valueType="num">
                                      <p:cBhvr additive="base">
                                        <p:cTn id="93" dur="10" fill="hold"/>
                                        <p:tgtEl>
                                          <p:spTgt spid="8"/>
                                        </p:tgtEl>
                                        <p:attrNameLst>
                                          <p:attrName>ppt_y</p:attrName>
                                        </p:attrNameLst>
                                      </p:cBhvr>
                                      <p:tavLst>
                                        <p:tav tm="0">
                                          <p:val>
                                            <p:strVal val="1+#ppt_h/2"/>
                                          </p:val>
                                        </p:tav>
                                        <p:tav tm="100000">
                                          <p:val>
                                            <p:strVal val="#ppt_y"/>
                                          </p:val>
                                        </p:tav>
                                      </p:tavLst>
                                    </p:anim>
                                  </p:childTnLst>
                                </p:cTn>
                              </p:par>
                              <p:par>
                                <p:cTn id="94" presetID="1" presetClass="entr" presetSubtype="0" fill="hold" grpId="0" nodeType="withEffect">
                                  <p:stCondLst>
                                    <p:cond delay="500"/>
                                  </p:stCondLst>
                                  <p:childTnLst>
                                    <p:set>
                                      <p:cBhvr>
                                        <p:cTn id="9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P spid="35" grpId="1"/>
      <p:bldP spid="36" grpId="0"/>
      <p:bldP spid="36" grpId="1"/>
      <p:bldP spid="1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912449"/>
            <a:ext cx="12192000" cy="556345"/>
          </a:xfrm>
        </p:spPr>
        <p:txBody>
          <a:bodyPr/>
          <a:lstStyle/>
          <a:p>
            <a:pPr algn="ctr"/>
            <a:r>
              <a:rPr lang="en-AU" sz="36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4"/>
            <a:ext cx="12191999" cy="726330"/>
          </a:xfrm>
        </p:spPr>
        <p:txBody>
          <a:bodyPr vert="horz" wrap="square" lIns="91440" tIns="45720" rIns="91440" bIns="45720" numCol="1" anchor="t" anchorCtr="0" compatLnSpc="1">
            <a:prstTxWarp prst="textNoShape">
              <a:avLst/>
            </a:prstTxWarp>
          </a:bodyPr>
          <a:lstStyle/>
          <a:p>
            <a:pPr algn="ctr"/>
            <a:r>
              <a:rPr lang="en-US" altLang="x-none" sz="4000">
                <a:effectLst>
                  <a:outerShdw blurRad="38100" dist="38100" dir="2700000" algn="tl">
                    <a:srgbClr val="000000">
                      <a:alpha val="43137"/>
                    </a:srgbClr>
                  </a:outerShdw>
                </a:effectLst>
              </a:rPr>
              <a:t>Knowledge Graph Construction Pipeline – KGCP</a:t>
            </a:r>
            <a:endParaRPr lang="en-US" altLang="en-US" sz="2000">
              <a:solidFill>
                <a:schemeClr val="bg1"/>
              </a:solidFill>
              <a:effectLst>
                <a:outerShdw blurRad="38100" dist="38100" dir="2700000" algn="tl">
                  <a:srgbClr val="000000">
                    <a:alpha val="43137"/>
                  </a:srgbClr>
                </a:outerShdw>
              </a:effectLst>
            </a:endParaRPr>
          </a:p>
        </p:txBody>
      </p:sp>
      <p:pic>
        <p:nvPicPr>
          <p:cNvPr id="2" name="Picture 1" descr="A diagram of a software development&#10;&#10;Description automatically generated">
            <a:extLst>
              <a:ext uri="{FF2B5EF4-FFF2-40B4-BE49-F238E27FC236}">
                <a16:creationId xmlns:a16="http://schemas.microsoft.com/office/drawing/2014/main" id="{6559E151-AA62-147E-EA65-52D9AD6B8101}"/>
              </a:ext>
            </a:extLst>
          </p:cNvPr>
          <p:cNvPicPr>
            <a:picLocks noChangeAspect="1"/>
          </p:cNvPicPr>
          <p:nvPr/>
        </p:nvPicPr>
        <p:blipFill>
          <a:blip r:embed="rId3"/>
          <a:stretch>
            <a:fillRect/>
          </a:stretch>
        </p:blipFill>
        <p:spPr>
          <a:xfrm>
            <a:off x="1282841" y="1472487"/>
            <a:ext cx="9626319" cy="4574541"/>
          </a:xfrm>
          <a:prstGeom prst="rect">
            <a:avLst/>
          </a:prstGeom>
        </p:spPr>
      </p:pic>
    </p:spTree>
    <p:extLst>
      <p:ext uri="{BB962C8B-B14F-4D97-AF65-F5344CB8AC3E}">
        <p14:creationId xmlns:p14="http://schemas.microsoft.com/office/powerpoint/2010/main" val="253253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solidFill>
                  <a:srgbClr val="851902"/>
                </a:solidFill>
              </a:rPr>
              <a:t>Presentation program</a:t>
            </a:r>
          </a:p>
          <a:p>
            <a:r>
              <a:rPr lang="en-AU" sz="2200" dirty="0">
                <a:solidFill>
                  <a:srgbClr val="851902"/>
                </a:solidFill>
              </a:rPr>
              <a:t>AGLDWG’s Linked Data IRI service </a:t>
            </a:r>
            <a:br>
              <a:rPr lang="en-AU" dirty="0">
                <a:solidFill>
                  <a:srgbClr val="851902"/>
                </a:solidFill>
              </a:rPr>
            </a:br>
            <a:r>
              <a:rPr lang="en-AU" sz="1400" dirty="0">
                <a:solidFill>
                  <a:srgbClr val="851902"/>
                </a:solidFill>
              </a:rPr>
              <a:t>Nicholas Car (AGLDWG), Richard Walker (Australian Research Data Commons)</a:t>
            </a:r>
          </a:p>
          <a:p>
            <a:r>
              <a:rPr lang="en-AU" sz="2200" dirty="0">
                <a:solidFill>
                  <a:srgbClr val="851902"/>
                </a:solidFill>
              </a:rPr>
              <a:t>Linked Data for Digital Humanities</a:t>
            </a:r>
            <a:br>
              <a:rPr lang="en-AU" dirty="0">
                <a:solidFill>
                  <a:srgbClr val="851902"/>
                </a:solidFill>
              </a:rPr>
            </a:br>
            <a:r>
              <a:rPr lang="en-AU" sz="1400" dirty="0" err="1">
                <a:solidFill>
                  <a:srgbClr val="851902"/>
                </a:solidFill>
              </a:rPr>
              <a:t>Terhi</a:t>
            </a:r>
            <a:r>
              <a:rPr lang="en-AU" sz="1400" dirty="0">
                <a:solidFill>
                  <a:srgbClr val="851902"/>
                </a:solidFill>
              </a:rPr>
              <a:t> </a:t>
            </a:r>
            <a:r>
              <a:rPr lang="en-AU" sz="1400" dirty="0" err="1">
                <a:solidFill>
                  <a:srgbClr val="851902"/>
                </a:solidFill>
              </a:rPr>
              <a:t>Nurmikko</a:t>
            </a:r>
            <a:r>
              <a:rPr lang="en-AU" sz="1400" dirty="0">
                <a:solidFill>
                  <a:srgbClr val="851902"/>
                </a:solidFill>
              </a:rPr>
              <a:t>-Fuller (ANU)</a:t>
            </a:r>
            <a:endParaRPr lang="en-AU" dirty="0">
              <a:solidFill>
                <a:srgbClr val="851902"/>
              </a:solidFill>
            </a:endParaRPr>
          </a:p>
          <a:p>
            <a:r>
              <a:rPr lang="en-AU" sz="2200" dirty="0">
                <a:solidFill>
                  <a:srgbClr val="851902"/>
                </a:solidFill>
              </a:rPr>
              <a:t>National PID Strategy</a:t>
            </a:r>
            <a:br>
              <a:rPr lang="en-AU" dirty="0">
                <a:solidFill>
                  <a:srgbClr val="851902"/>
                </a:solidFill>
              </a:rPr>
            </a:br>
            <a:r>
              <a:rPr lang="en-AU" sz="1400" dirty="0">
                <a:solidFill>
                  <a:srgbClr val="851902"/>
                </a:solidFill>
              </a:rPr>
              <a:t>(Australian Research Data Commons)</a:t>
            </a:r>
            <a:endParaRPr lang="en-AU" dirty="0">
              <a:solidFill>
                <a:srgbClr val="851902"/>
              </a:solidFill>
            </a:endParaRPr>
          </a:p>
          <a:p>
            <a:r>
              <a:rPr lang="en-AU" sz="2000" dirty="0">
                <a:solidFill>
                  <a:srgbClr val="851902"/>
                </a:solidFill>
              </a:rPr>
              <a:t>Engineering on decentralized data using Personal Online Datastores</a:t>
            </a:r>
            <a:br>
              <a:rPr lang="en-AU" dirty="0">
                <a:solidFill>
                  <a:srgbClr val="851902"/>
                </a:solidFill>
              </a:rPr>
            </a:br>
            <a:r>
              <a:rPr lang="en-AU" sz="1400" dirty="0">
                <a:solidFill>
                  <a:srgbClr val="851902"/>
                </a:solidFill>
              </a:rPr>
              <a:t>Jess Moore (ANU)</a:t>
            </a:r>
            <a:endParaRPr lang="en-AU" dirty="0">
              <a:solidFill>
                <a:srgbClr val="851902"/>
              </a:solidFill>
            </a:endParaRPr>
          </a:p>
          <a:p>
            <a:r>
              <a:rPr lang="en-AU" sz="2000" dirty="0">
                <a:solidFill>
                  <a:srgbClr val="851902"/>
                </a:solidFill>
              </a:rPr>
              <a:t>Research Link Australia</a:t>
            </a:r>
            <a:br>
              <a:rPr lang="en-AU" dirty="0">
                <a:solidFill>
                  <a:srgbClr val="851902"/>
                </a:solidFill>
              </a:rPr>
            </a:br>
            <a:r>
              <a:rPr lang="en-AU" sz="1400" dirty="0">
                <a:solidFill>
                  <a:srgbClr val="851902"/>
                </a:solidFill>
              </a:rPr>
              <a:t>(Australian Research Data Commons)</a:t>
            </a:r>
            <a:endParaRPr lang="en-AU" dirty="0">
              <a:solidFill>
                <a:srgbClr val="851902"/>
              </a:solidFill>
            </a:endParaRPr>
          </a:p>
          <a:p>
            <a:r>
              <a:rPr lang="en-AU" sz="2000" dirty="0">
                <a:solidFill>
                  <a:srgbClr val="851902"/>
                </a:solidFill>
              </a:rPr>
              <a:t>Towards an Automated Knowledge Graph Construction Pipeline</a:t>
            </a:r>
            <a:br>
              <a:rPr lang="en-AU" dirty="0">
                <a:solidFill>
                  <a:srgbClr val="851902"/>
                </a:solidFill>
              </a:rPr>
            </a:br>
            <a:r>
              <a:rPr lang="en-AU" sz="1500" dirty="0">
                <a:solidFill>
                  <a:srgbClr val="851902"/>
                </a:solidFill>
              </a:rPr>
              <a:t>Bowen Zhang, </a:t>
            </a:r>
            <a:r>
              <a:rPr lang="en-AU" sz="1500" dirty="0" err="1">
                <a:solidFill>
                  <a:srgbClr val="851902"/>
                </a:solidFill>
              </a:rPr>
              <a:t>Runsong</a:t>
            </a:r>
            <a:r>
              <a:rPr lang="en-AU" sz="1500" dirty="0">
                <a:solidFill>
                  <a:srgbClr val="851902"/>
                </a:solidFill>
              </a:rPr>
              <a:t> Jia, Sergio J. Rodríguez Méndez (ANU)</a:t>
            </a:r>
            <a:endParaRPr lang="en-AU" dirty="0">
              <a:solidFill>
                <a:srgbClr val="851902"/>
              </a:solidFill>
            </a:endParaRPr>
          </a:p>
          <a:p>
            <a:r>
              <a:rPr lang="en-AU" sz="2000" dirty="0">
                <a:solidFill>
                  <a:srgbClr val="851902"/>
                </a:solidFill>
              </a:rPr>
              <a:t>Finance Knowledge Graph and structure.gov.au</a:t>
            </a:r>
            <a:br>
              <a:rPr lang="en-AU" dirty="0">
                <a:solidFill>
                  <a:srgbClr val="851902"/>
                </a:solidFill>
              </a:rPr>
            </a:br>
            <a:r>
              <a:rPr lang="en-AU" sz="1400" dirty="0">
                <a:solidFill>
                  <a:srgbClr val="851902"/>
                </a:solidFill>
              </a:rPr>
              <a:t>John Machin (Department of Finance)</a:t>
            </a:r>
            <a:endParaRPr lang="en-AU"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144980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300799"/>
            <a:ext cx="12192000" cy="1208314"/>
          </a:xfrm>
        </p:spPr>
        <p:txBody>
          <a:bodyPr/>
          <a:lstStyle/>
          <a:p>
            <a:r>
              <a:rPr lang="en-AU" sz="3900" cap="none">
                <a:latin typeface="Courier New" panose="02070309020205020404" pitchFamily="49" charset="0"/>
                <a:cs typeface="Courier New" panose="02070309020205020404" pitchFamily="49" charset="0"/>
              </a:rPr>
              <a:t>   Paper: </a:t>
            </a:r>
            <a:r>
              <a:rPr lang="en-US" altLang="en-US" sz="3900" cap="none">
                <a:latin typeface="Courier New" panose="02070309020205020404" pitchFamily="49" charset="0"/>
                <a:cs typeface="Courier New" panose="02070309020205020404" pitchFamily="49" charset="0"/>
              </a:rPr>
              <a:t>http://ceur-ws.org/Vol-2980/</a:t>
            </a:r>
            <a:br>
              <a:rPr lang="en-AU" sz="3900" cap="none">
                <a:latin typeface="Courier New" panose="02070309020205020404" pitchFamily="49" charset="0"/>
                <a:cs typeface="Courier New" panose="02070309020205020404" pitchFamily="49" charset="0"/>
              </a:rPr>
            </a:br>
            <a:r>
              <a:rPr lang="en-AU" sz="3900" cap="none">
                <a:latin typeface="Courier New" panose="02070309020205020404" pitchFamily="49" charset="0"/>
                <a:cs typeface="Courier New" panose="02070309020205020404" pitchFamily="49" charset="0"/>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808264"/>
            <a:ext cx="12191999" cy="90727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MEL: Metadata Extractor &amp; Loader</a:t>
            </a:r>
          </a:p>
        </p:txBody>
      </p:sp>
      <p:pic>
        <p:nvPicPr>
          <p:cNvPr id="2" name="Picture 1" descr="A diagram of a data processing process&#10;&#10;Description automatically generated">
            <a:extLst>
              <a:ext uri="{FF2B5EF4-FFF2-40B4-BE49-F238E27FC236}">
                <a16:creationId xmlns:a16="http://schemas.microsoft.com/office/drawing/2014/main" id="{59A46AE9-EF39-EAA9-0439-A1528DC3B537}"/>
              </a:ext>
            </a:extLst>
          </p:cNvPr>
          <p:cNvPicPr>
            <a:picLocks noChangeAspect="1"/>
          </p:cNvPicPr>
          <p:nvPr/>
        </p:nvPicPr>
        <p:blipFill>
          <a:blip r:embed="rId3"/>
          <a:stretch>
            <a:fillRect/>
          </a:stretch>
        </p:blipFill>
        <p:spPr>
          <a:xfrm>
            <a:off x="1543973" y="1802005"/>
            <a:ext cx="9107155" cy="3421355"/>
          </a:xfrm>
          <a:prstGeom prst="rect">
            <a:avLst/>
          </a:prstGeom>
        </p:spPr>
      </p:pic>
    </p:spTree>
    <p:extLst>
      <p:ext uri="{BB962C8B-B14F-4D97-AF65-F5344CB8AC3E}">
        <p14:creationId xmlns:p14="http://schemas.microsoft.com/office/powerpoint/2010/main" val="2035966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570469"/>
            <a:ext cx="12192000" cy="904353"/>
          </a:xfrm>
        </p:spPr>
        <p:txBody>
          <a:bodyPr/>
          <a:lstStyle/>
          <a:p>
            <a:r>
              <a:rPr lang="en-AU" sz="2800" cap="none">
                <a:latin typeface="Courier New"/>
                <a:cs typeface="Courier New"/>
              </a:rPr>
              <a:t>   Paper: </a:t>
            </a:r>
            <a:r>
              <a:rPr lang="en-AU" sz="2800" cap="none">
                <a:latin typeface="Courier New"/>
                <a:ea typeface="+mj-lt"/>
                <a:cs typeface="Courier New"/>
              </a:rPr>
              <a:t>https://dl.acm.org/doi/10.1145/3460210.3493550</a:t>
            </a:r>
            <a:br>
              <a:rPr lang="en-US" altLang="en-US" sz="2800" cap="none">
                <a:latin typeface="Courier New" panose="02070309020205020404" pitchFamily="49" charset="0"/>
                <a:cs typeface="Courier New" panose="02070309020205020404" pitchFamily="49" charset="0"/>
              </a:rPr>
            </a:br>
            <a:r>
              <a:rPr lang="en-AU" sz="2800" cap="none">
                <a:latin typeface="Courier New"/>
                <a:cs typeface="Courier New"/>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96835"/>
            <a:ext cx="12191999" cy="132914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TNNT: The NLP-NER Toolkit</a:t>
            </a:r>
          </a:p>
          <a:p>
            <a:pPr algn="ctr"/>
            <a:endParaRPr lang="en-US" altLang="en-US" sz="2800">
              <a:solidFill>
                <a:schemeClr val="bg1"/>
              </a:solidFill>
              <a:effectLst>
                <a:outerShdw blurRad="38100" dist="38100" dir="2700000" algn="tl">
                  <a:srgbClr val="000000">
                    <a:alpha val="43137"/>
                  </a:srgbClr>
                </a:outerShdw>
              </a:effectLst>
            </a:endParaRP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24F43570-7CE3-139F-7F62-EBAE3EC02F33}"/>
              </a:ext>
            </a:extLst>
          </p:cNvPr>
          <p:cNvPicPr>
            <a:picLocks noChangeAspect="1"/>
          </p:cNvPicPr>
          <p:nvPr/>
        </p:nvPicPr>
        <p:blipFill>
          <a:blip r:embed="rId3"/>
          <a:stretch>
            <a:fillRect/>
          </a:stretch>
        </p:blipFill>
        <p:spPr>
          <a:xfrm>
            <a:off x="172908" y="1627938"/>
            <a:ext cx="8005692" cy="3832836"/>
          </a:xfrm>
          <a:prstGeom prst="rect">
            <a:avLst/>
          </a:prstGeom>
        </p:spPr>
      </p:pic>
      <p:grpSp>
        <p:nvGrpSpPr>
          <p:cNvPr id="26" name="Group 25">
            <a:extLst>
              <a:ext uri="{FF2B5EF4-FFF2-40B4-BE49-F238E27FC236}">
                <a16:creationId xmlns:a16="http://schemas.microsoft.com/office/drawing/2014/main" id="{B2B29267-0E4D-B2D0-0CD4-5E2DBBA15FAD}"/>
              </a:ext>
            </a:extLst>
          </p:cNvPr>
          <p:cNvGrpSpPr/>
          <p:nvPr/>
        </p:nvGrpSpPr>
        <p:grpSpPr>
          <a:xfrm>
            <a:off x="8364601" y="1109036"/>
            <a:ext cx="3712236" cy="4401960"/>
            <a:chOff x="7786821" y="949937"/>
            <a:chExt cx="4239774" cy="4870883"/>
          </a:xfrm>
        </p:grpSpPr>
        <p:pic>
          <p:nvPicPr>
            <p:cNvPr id="2" name="Picture 1" descr="Diagram, venn diagram&#10;&#10;Description automatically generated">
              <a:extLst>
                <a:ext uri="{FF2B5EF4-FFF2-40B4-BE49-F238E27FC236}">
                  <a16:creationId xmlns:a16="http://schemas.microsoft.com/office/drawing/2014/main" id="{78EB0053-BD37-1CB9-ED14-BDB6F1DC8A67}"/>
                </a:ext>
              </a:extLst>
            </p:cNvPr>
            <p:cNvPicPr>
              <a:picLocks noChangeAspect="1"/>
            </p:cNvPicPr>
            <p:nvPr/>
          </p:nvPicPr>
          <p:blipFill rotWithShape="1">
            <a:blip r:embed="rId4"/>
            <a:srcRect r="80862" b="-431"/>
            <a:stretch/>
          </p:blipFill>
          <p:spPr>
            <a:xfrm>
              <a:off x="7949232" y="4463281"/>
              <a:ext cx="1523781" cy="1357539"/>
            </a:xfrm>
            <a:prstGeom prst="rect">
              <a:avLst/>
            </a:prstGeom>
          </p:spPr>
        </p:pic>
        <p:pic>
          <p:nvPicPr>
            <p:cNvPr id="4" name="Picture 3" descr="Diagram, venn diagram&#10;&#10;Description automatically generated">
              <a:extLst>
                <a:ext uri="{FF2B5EF4-FFF2-40B4-BE49-F238E27FC236}">
                  <a16:creationId xmlns:a16="http://schemas.microsoft.com/office/drawing/2014/main" id="{05CE39CF-8861-8E9F-4220-DCE2A7571CA8}"/>
                </a:ext>
              </a:extLst>
            </p:cNvPr>
            <p:cNvPicPr>
              <a:picLocks noChangeAspect="1"/>
            </p:cNvPicPr>
            <p:nvPr/>
          </p:nvPicPr>
          <p:blipFill rotWithShape="1">
            <a:blip r:embed="rId4"/>
            <a:srcRect l="40614" r="40541" b="-431"/>
            <a:stretch/>
          </p:blipFill>
          <p:spPr>
            <a:xfrm>
              <a:off x="10526071" y="3439523"/>
              <a:ext cx="1500524" cy="1357539"/>
            </a:xfrm>
            <a:prstGeom prst="rect">
              <a:avLst/>
            </a:prstGeom>
          </p:spPr>
        </p:pic>
        <p:grpSp>
          <p:nvGrpSpPr>
            <p:cNvPr id="7" name="Group 6">
              <a:extLst>
                <a:ext uri="{FF2B5EF4-FFF2-40B4-BE49-F238E27FC236}">
                  <a16:creationId xmlns:a16="http://schemas.microsoft.com/office/drawing/2014/main" id="{61CCE02A-3724-9A1D-09CA-D8518E372D5C}"/>
                </a:ext>
              </a:extLst>
            </p:cNvPr>
            <p:cNvGrpSpPr/>
            <p:nvPr/>
          </p:nvGrpSpPr>
          <p:grpSpPr>
            <a:xfrm>
              <a:off x="8976558" y="2862624"/>
              <a:ext cx="1545165" cy="1481665"/>
              <a:chOff x="8976558" y="2862624"/>
              <a:chExt cx="1158874" cy="1111249"/>
            </a:xfrm>
          </p:grpSpPr>
          <p:sp>
            <p:nvSpPr>
              <p:cNvPr id="12" name="Oval 11">
                <a:extLst>
                  <a:ext uri="{FF2B5EF4-FFF2-40B4-BE49-F238E27FC236}">
                    <a16:creationId xmlns:a16="http://schemas.microsoft.com/office/drawing/2014/main" id="{C462F886-2103-CC7F-CCDB-9ED0E9DFFA2D}"/>
                  </a:ext>
                </a:extLst>
              </p:cNvPr>
              <p:cNvSpPr/>
              <p:nvPr/>
            </p:nvSpPr>
            <p:spPr>
              <a:xfrm>
                <a:off x="8976558" y="2862624"/>
                <a:ext cx="1158874" cy="111124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3" name="Group 12">
                <a:extLst>
                  <a:ext uri="{FF2B5EF4-FFF2-40B4-BE49-F238E27FC236}">
                    <a16:creationId xmlns:a16="http://schemas.microsoft.com/office/drawing/2014/main" id="{2DB3C125-7C5B-8C36-3E3C-B752931223A1}"/>
                  </a:ext>
                </a:extLst>
              </p:cNvPr>
              <p:cNvGrpSpPr/>
              <p:nvPr/>
            </p:nvGrpSpPr>
            <p:grpSpPr>
              <a:xfrm>
                <a:off x="9123402" y="2997561"/>
                <a:ext cx="861217" cy="841375"/>
                <a:chOff x="9123402" y="2997561"/>
                <a:chExt cx="861217" cy="841375"/>
              </a:xfrm>
            </p:grpSpPr>
            <p:sp>
              <p:nvSpPr>
                <p:cNvPr id="14" name="Oval 13">
                  <a:extLst>
                    <a:ext uri="{FF2B5EF4-FFF2-40B4-BE49-F238E27FC236}">
                      <a16:creationId xmlns:a16="http://schemas.microsoft.com/office/drawing/2014/main" id="{7FEDA838-C8FD-B66B-0A4B-0F9D49BC3F59}"/>
                    </a:ext>
                  </a:extLst>
                </p:cNvPr>
                <p:cNvSpPr/>
                <p:nvPr/>
              </p:nvSpPr>
              <p:spPr>
                <a:xfrm>
                  <a:off x="9313901"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15" name="Oval 14">
                  <a:extLst>
                    <a:ext uri="{FF2B5EF4-FFF2-40B4-BE49-F238E27FC236}">
                      <a16:creationId xmlns:a16="http://schemas.microsoft.com/office/drawing/2014/main" id="{06E4B11A-B2BC-BA28-953C-B62E6C4B9D76}"/>
                    </a:ext>
                  </a:extLst>
                </p:cNvPr>
                <p:cNvSpPr/>
                <p:nvPr/>
              </p:nvSpPr>
              <p:spPr>
                <a:xfrm>
                  <a:off x="9750464"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6" name="Group 15">
                  <a:extLst>
                    <a:ext uri="{FF2B5EF4-FFF2-40B4-BE49-F238E27FC236}">
                      <a16:creationId xmlns:a16="http://schemas.microsoft.com/office/drawing/2014/main" id="{B7EB9C88-6F7A-B93D-A7FA-5AD875B1099B}"/>
                    </a:ext>
                  </a:extLst>
                </p:cNvPr>
                <p:cNvGrpSpPr/>
                <p:nvPr/>
              </p:nvGrpSpPr>
              <p:grpSpPr>
                <a:xfrm>
                  <a:off x="9123402" y="2997561"/>
                  <a:ext cx="861217" cy="809624"/>
                  <a:chOff x="9123402" y="2997561"/>
                  <a:chExt cx="861217" cy="809624"/>
                </a:xfrm>
              </p:grpSpPr>
              <p:sp>
                <p:nvSpPr>
                  <p:cNvPr id="17" name="Hexagon 16">
                    <a:extLst>
                      <a:ext uri="{FF2B5EF4-FFF2-40B4-BE49-F238E27FC236}">
                        <a16:creationId xmlns:a16="http://schemas.microsoft.com/office/drawing/2014/main" id="{FCB8FB39-85C9-24AE-EB9B-86D0CCB70EC6}"/>
                      </a:ext>
                    </a:extLst>
                  </p:cNvPr>
                  <p:cNvSpPr/>
                  <p:nvPr/>
                </p:nvSpPr>
                <p:spPr>
                  <a:xfrm>
                    <a:off x="9133593" y="3037248"/>
                    <a:ext cx="829469" cy="7699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cxnSp>
                <p:nvCxnSpPr>
                  <p:cNvPr id="18" name="Straight Arrow Connector 17">
                    <a:extLst>
                      <a:ext uri="{FF2B5EF4-FFF2-40B4-BE49-F238E27FC236}">
                        <a16:creationId xmlns:a16="http://schemas.microsoft.com/office/drawing/2014/main" id="{8A9B2939-1BE6-C748-D9BF-F1388EB4AB45}"/>
                      </a:ext>
                    </a:extLst>
                  </p:cNvPr>
                  <p:cNvCxnSpPr/>
                  <p:nvPr/>
                </p:nvCxnSpPr>
                <p:spPr>
                  <a:xfrm flipV="1">
                    <a:off x="9345652" y="3045186"/>
                    <a:ext cx="428624" cy="754063"/>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EC9A3-C81F-0A5D-DF75-681F0FEEB4F9}"/>
                      </a:ext>
                    </a:extLst>
                  </p:cNvPr>
                  <p:cNvCxnSpPr>
                    <a:cxnSpLocks/>
                  </p:cNvCxnSpPr>
                  <p:nvPr/>
                </p:nvCxnSpPr>
                <p:spPr>
                  <a:xfrm flipV="1">
                    <a:off x="9123402" y="3414279"/>
                    <a:ext cx="833437" cy="1"/>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A43055-B6D7-B6F7-9BCD-32561972A4D7}"/>
                      </a:ext>
                    </a:extLst>
                  </p:cNvPr>
                  <p:cNvCxnSpPr>
                    <a:cxnSpLocks/>
                  </p:cNvCxnSpPr>
                  <p:nvPr/>
                </p:nvCxnSpPr>
                <p:spPr>
                  <a:xfrm>
                    <a:off x="9305964" y="2997561"/>
                    <a:ext cx="460375" cy="765967"/>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5D24384-1390-DE2C-D2CF-A2B215134FD9}"/>
                      </a:ext>
                    </a:extLst>
                  </p:cNvPr>
                  <p:cNvSpPr/>
                  <p:nvPr/>
                </p:nvSpPr>
                <p:spPr>
                  <a:xfrm>
                    <a:off x="9734589" y="3025342"/>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2" name="Oval 21">
                    <a:extLst>
                      <a:ext uri="{FF2B5EF4-FFF2-40B4-BE49-F238E27FC236}">
                        <a16:creationId xmlns:a16="http://schemas.microsoft.com/office/drawing/2014/main" id="{BE650F41-5DF2-0454-CB51-A0F89EB4FC76}"/>
                      </a:ext>
                    </a:extLst>
                  </p:cNvPr>
                  <p:cNvSpPr/>
                  <p:nvPr/>
                </p:nvSpPr>
                <p:spPr>
                  <a:xfrm>
                    <a:off x="9929057" y="3390467"/>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3" name="Oval 22">
                    <a:extLst>
                      <a:ext uri="{FF2B5EF4-FFF2-40B4-BE49-F238E27FC236}">
                        <a16:creationId xmlns:a16="http://schemas.microsoft.com/office/drawing/2014/main" id="{90B484D1-EDB3-947A-9BA3-924305F639EA}"/>
                      </a:ext>
                    </a:extLst>
                  </p:cNvPr>
                  <p:cNvSpPr/>
                  <p:nvPr/>
                </p:nvSpPr>
                <p:spPr>
                  <a:xfrm>
                    <a:off x="9301993" y="3025342"/>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4" name="Oval 23">
                    <a:extLst>
                      <a:ext uri="{FF2B5EF4-FFF2-40B4-BE49-F238E27FC236}">
                        <a16:creationId xmlns:a16="http://schemas.microsoft.com/office/drawing/2014/main" id="{393D3B7E-C858-5D42-58E3-8A4364679384}"/>
                      </a:ext>
                    </a:extLst>
                  </p:cNvPr>
                  <p:cNvSpPr/>
                  <p:nvPr/>
                </p:nvSpPr>
                <p:spPr>
                  <a:xfrm>
                    <a:off x="9135306" y="3390467"/>
                    <a:ext cx="55562" cy="67469"/>
                  </a:xfrm>
                  <a:prstGeom prst="ellipse">
                    <a:avLst/>
                  </a:prstGeom>
                  <a:solidFill>
                    <a:srgbClr val="DAB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5" name="Oval 24">
                    <a:extLst>
                      <a:ext uri="{FF2B5EF4-FFF2-40B4-BE49-F238E27FC236}">
                        <a16:creationId xmlns:a16="http://schemas.microsoft.com/office/drawing/2014/main" id="{2B863C00-11D4-5C17-BADC-5F93A2B99BE3}"/>
                      </a:ext>
                    </a:extLst>
                  </p:cNvPr>
                  <p:cNvSpPr/>
                  <p:nvPr/>
                </p:nvSpPr>
                <p:spPr>
                  <a:xfrm>
                    <a:off x="9540118" y="3378561"/>
                    <a:ext cx="71438" cy="714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grpSp>
        </p:grpSp>
        <p:pic>
          <p:nvPicPr>
            <p:cNvPr id="8" name="Picture 7" descr="Diagram, venn diagram&#10;&#10;Description automatically generated">
              <a:extLst>
                <a:ext uri="{FF2B5EF4-FFF2-40B4-BE49-F238E27FC236}">
                  <a16:creationId xmlns:a16="http://schemas.microsoft.com/office/drawing/2014/main" id="{CA9A74D0-F4B5-7929-9227-AB2F04EAB2B9}"/>
                </a:ext>
              </a:extLst>
            </p:cNvPr>
            <p:cNvPicPr>
              <a:picLocks noChangeAspect="1"/>
            </p:cNvPicPr>
            <p:nvPr/>
          </p:nvPicPr>
          <p:blipFill rotWithShape="1">
            <a:blip r:embed="rId4"/>
            <a:srcRect l="81958" r="73" b="-431"/>
            <a:stretch/>
          </p:blipFill>
          <p:spPr>
            <a:xfrm>
              <a:off x="10339936" y="949937"/>
              <a:ext cx="1430729" cy="1357539"/>
            </a:xfrm>
            <a:prstGeom prst="rect">
              <a:avLst/>
            </a:prstGeom>
          </p:spPr>
        </p:pic>
        <p:sp>
          <p:nvSpPr>
            <p:cNvPr id="9" name="TextBox 20">
              <a:extLst>
                <a:ext uri="{FF2B5EF4-FFF2-40B4-BE49-F238E27FC236}">
                  <a16:creationId xmlns:a16="http://schemas.microsoft.com/office/drawing/2014/main" id="{0DD8DE77-D995-590F-529A-2717653ED54A}"/>
                </a:ext>
              </a:extLst>
            </p:cNvPr>
            <p:cNvSpPr txBox="1"/>
            <p:nvPr/>
          </p:nvSpPr>
          <p:spPr>
            <a:xfrm>
              <a:off x="7786821" y="2371551"/>
              <a:ext cx="4065947"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Knowledge Graph Construction</a:t>
              </a:r>
              <a:endParaRPr kumimoji="0" lang="en-US" sz="1867" b="0" i="0" u="none" strike="noStrike" kern="1200" cap="none" spc="0" normalizeH="0" baseline="0" noProof="0">
                <a:ln>
                  <a:noFill/>
                </a:ln>
                <a:solidFill>
                  <a:srgbClr val="DAD2C8">
                    <a:lumMod val="75000"/>
                  </a:srgbClr>
                </a:solidFill>
                <a:effectLst/>
                <a:uLnTx/>
                <a:uFillTx/>
                <a:latin typeface="Arial"/>
                <a:ea typeface="+mn-ea"/>
                <a:cs typeface="Arial"/>
              </a:endParaRPr>
            </a:p>
          </p:txBody>
        </p:sp>
        <p:sp>
          <p:nvSpPr>
            <p:cNvPr id="10" name="TextBox 21">
              <a:extLst>
                <a:ext uri="{FF2B5EF4-FFF2-40B4-BE49-F238E27FC236}">
                  <a16:creationId xmlns:a16="http://schemas.microsoft.com/office/drawing/2014/main" id="{D50CAE94-D0CA-9DF0-A9BE-71854875A71E}"/>
                </a:ext>
              </a:extLst>
            </p:cNvPr>
            <p:cNvSpPr txBox="1"/>
            <p:nvPr/>
          </p:nvSpPr>
          <p:spPr>
            <a:xfrm>
              <a:off x="9438789" y="4692451"/>
              <a:ext cx="2169672"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Data</a:t>
              </a:r>
              <a:r>
                <a:rPr kumimoji="0" lang="en-US" sz="1867" b="0" i="0" u="none" strike="noStrike" kern="1200" cap="none" spc="0" normalizeH="0" baseline="0" noProof="0">
                  <a:ln>
                    <a:noFill/>
                  </a:ln>
                  <a:solidFill>
                    <a:srgbClr val="000000"/>
                  </a:solidFill>
                  <a:effectLst/>
                  <a:uLnTx/>
                  <a:uFillTx/>
                  <a:latin typeface="Arial"/>
                  <a:ea typeface="+mn-lt"/>
                  <a:cs typeface="Arial"/>
                </a:rPr>
                <a:t> </a:t>
              </a: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Analysis</a:t>
              </a:r>
            </a:p>
          </p:txBody>
        </p:sp>
      </p:grpSp>
      <p:sp>
        <p:nvSpPr>
          <p:cNvPr id="11" name="Slide Number Placeholder 3">
            <a:extLst>
              <a:ext uri="{FF2B5EF4-FFF2-40B4-BE49-F238E27FC236}">
                <a16:creationId xmlns:a16="http://schemas.microsoft.com/office/drawing/2014/main" id="{E5E4A7F3-64F7-332B-8D9A-60ED83405538}"/>
              </a:ext>
            </a:extLst>
          </p:cNvPr>
          <p:cNvSpPr>
            <a:spLocks noGrp="1"/>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24360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E8CD8E-EDA3-4290-81DE-C18591E561D9}"/>
              </a:ext>
            </a:extLst>
          </p:cNvPr>
          <p:cNvSpPr txBox="1"/>
          <p:nvPr/>
        </p:nvSpPr>
        <p:spPr>
          <a:xfrm>
            <a:off x="69665" y="1143890"/>
            <a:ext cx="6303425" cy="4555093"/>
          </a:xfrm>
          <a:prstGeom prst="rect">
            <a:avLst/>
          </a:prstGeom>
          <a:noFill/>
          <a:ln>
            <a:no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lt"/>
                <a:cs typeface="Arial"/>
              </a:rPr>
              <a:t>21 integrated </a:t>
            </a:r>
            <a:r>
              <a:rPr kumimoji="0" lang="en-US" sz="2400" b="0" i="0" u="none" strike="noStrike" kern="1200" cap="none" spc="0" normalizeH="0" baseline="0" noProof="0" err="1">
                <a:ln>
                  <a:noFill/>
                </a:ln>
                <a:solidFill>
                  <a:srgbClr val="000000"/>
                </a:solidFill>
                <a:effectLst/>
                <a:uLnTx/>
                <a:uFillTx/>
                <a:latin typeface="Arial"/>
                <a:ea typeface="+mn-lt"/>
                <a:cs typeface="Arial"/>
              </a:rPr>
              <a:t>SoTA</a:t>
            </a:r>
            <a:r>
              <a:rPr kumimoji="0" lang="en-US" sz="2400" b="0" i="0" u="none" strike="noStrike" kern="1200" cap="none" spc="0" normalizeH="0" baseline="0" noProof="0">
                <a:ln>
                  <a:noFill/>
                </a:ln>
                <a:solidFill>
                  <a:srgbClr val="000000"/>
                </a:solidFill>
                <a:effectLst/>
                <a:uLnTx/>
                <a:uFillTx/>
                <a:latin typeface="Arial"/>
                <a:ea typeface="+mn-lt"/>
                <a:cs typeface="Arial"/>
              </a:rPr>
              <a:t> NER models.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Models which can identify up to 18 categories.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Processing different models sequentially based on the input settings.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Hybrid processing data flow either from/to a document store or via direct processing from the file.</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Integrated summary of the NER results.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A built-in RESTful API </a:t>
            </a:r>
            <a:r>
              <a:rPr kumimoji="0" lang="en-US" sz="2400" b="0" i="0" u="none" strike="noStrike" kern="1200" cap="none" spc="0" normalizeH="0" baseline="0" noProof="0">
                <a:ln>
                  <a:noFill/>
                </a:ln>
                <a:solidFill>
                  <a:srgbClr val="000000"/>
                </a:solidFill>
                <a:effectLst/>
                <a:uLnTx/>
                <a:uFillTx/>
                <a:latin typeface="Arial"/>
                <a:ea typeface="+mn-lt"/>
                <a:cs typeface="Arial"/>
              </a:rPr>
              <a:t>to browse, expand, complement, and co-relate the NER results.</a:t>
            </a: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aphicFrame>
        <p:nvGraphicFramePr>
          <p:cNvPr id="3" name="Table 6">
            <a:extLst>
              <a:ext uri="{FF2B5EF4-FFF2-40B4-BE49-F238E27FC236}">
                <a16:creationId xmlns:a16="http://schemas.microsoft.com/office/drawing/2014/main" id="{23B9AB8F-7501-4B6F-9186-DADE80289C16}"/>
              </a:ext>
            </a:extLst>
          </p:cNvPr>
          <p:cNvGraphicFramePr>
            <a:graphicFrameLocks noGrp="1"/>
          </p:cNvGraphicFramePr>
          <p:nvPr/>
        </p:nvGraphicFramePr>
        <p:xfrm>
          <a:off x="6606602" y="1023822"/>
          <a:ext cx="5375564" cy="4810356"/>
        </p:xfrm>
        <a:graphic>
          <a:graphicData uri="http://schemas.openxmlformats.org/drawingml/2006/table">
            <a:tbl>
              <a:tblPr firstRow="1" bandRow="1">
                <a:tableStyleId>{5C22544A-7EE6-4342-B048-85BDC9FD1C3A}</a:tableStyleId>
              </a:tblPr>
              <a:tblGrid>
                <a:gridCol w="601858">
                  <a:extLst>
                    <a:ext uri="{9D8B030D-6E8A-4147-A177-3AD203B41FA5}">
                      <a16:colId xmlns:a16="http://schemas.microsoft.com/office/drawing/2014/main" val="4051283207"/>
                    </a:ext>
                  </a:extLst>
                </a:gridCol>
                <a:gridCol w="2261415">
                  <a:extLst>
                    <a:ext uri="{9D8B030D-6E8A-4147-A177-3AD203B41FA5}">
                      <a16:colId xmlns:a16="http://schemas.microsoft.com/office/drawing/2014/main" val="2184939561"/>
                    </a:ext>
                  </a:extLst>
                </a:gridCol>
                <a:gridCol w="2512291">
                  <a:extLst>
                    <a:ext uri="{9D8B030D-6E8A-4147-A177-3AD203B41FA5}">
                      <a16:colId xmlns:a16="http://schemas.microsoft.com/office/drawing/2014/main" val="3294951318"/>
                    </a:ext>
                  </a:extLst>
                </a:gridCol>
              </a:tblGrid>
              <a:tr h="694633">
                <a:tc>
                  <a:txBody>
                    <a:bodyPr/>
                    <a:lstStyle/>
                    <a:p>
                      <a:pPr algn="ctr"/>
                      <a:r>
                        <a:rPr lang="en-US" sz="2000">
                          <a:solidFill>
                            <a:schemeClr val="bg2"/>
                          </a:solidFill>
                        </a:rPr>
                        <a:t>#</a:t>
                      </a:r>
                    </a:p>
                  </a:txBody>
                  <a:tcPr marL="121920" marR="121920" marT="60960" marB="60960">
                    <a:solidFill>
                      <a:schemeClr val="accent1">
                        <a:lumMod val="75000"/>
                      </a:schemeClr>
                    </a:solidFill>
                  </a:tcPr>
                </a:tc>
                <a:tc>
                  <a:txBody>
                    <a:bodyPr/>
                    <a:lstStyle/>
                    <a:p>
                      <a:pPr algn="ctr"/>
                      <a:r>
                        <a:rPr lang="en-US" sz="2000">
                          <a:solidFill>
                            <a:schemeClr val="bg2"/>
                          </a:solidFill>
                        </a:rPr>
                        <a:t>Tool</a:t>
                      </a:r>
                    </a:p>
                  </a:txBody>
                  <a:tcPr marL="121920" marR="121920" marT="60960" marB="60960">
                    <a:solidFill>
                      <a:schemeClr val="accent1">
                        <a:lumMod val="75000"/>
                      </a:schemeClr>
                    </a:solidFill>
                  </a:tcPr>
                </a:tc>
                <a:tc>
                  <a:txBody>
                    <a:bodyPr/>
                    <a:lstStyle/>
                    <a:p>
                      <a:pPr algn="ctr"/>
                      <a:r>
                        <a:rPr lang="en-US" sz="2000">
                          <a:solidFill>
                            <a:schemeClr val="bg2"/>
                          </a:solidFill>
                        </a:rPr>
                        <a:t>No. Integrated</a:t>
                      </a:r>
                    </a:p>
                    <a:p>
                      <a:pPr algn="ctr"/>
                      <a:r>
                        <a:rPr lang="en-US" sz="2000">
                          <a:solidFill>
                            <a:schemeClr val="bg2"/>
                          </a:solidFill>
                        </a:rPr>
                        <a:t>Models</a:t>
                      </a:r>
                    </a:p>
                  </a:txBody>
                  <a:tcPr marL="121920" marR="121920" marT="60960" marB="60960">
                    <a:solidFill>
                      <a:schemeClr val="accent1">
                        <a:lumMod val="75000"/>
                      </a:schemeClr>
                    </a:solidFill>
                  </a:tcPr>
                </a:tc>
                <a:extLst>
                  <a:ext uri="{0D108BD9-81ED-4DB2-BD59-A6C34878D82A}">
                    <a16:rowId xmlns:a16="http://schemas.microsoft.com/office/drawing/2014/main" val="568057117"/>
                  </a:ext>
                </a:extLst>
              </a:tr>
              <a:tr h="405202">
                <a:tc>
                  <a:txBody>
                    <a:bodyPr/>
                    <a:lstStyle/>
                    <a:p>
                      <a:pPr algn="ctr"/>
                      <a:r>
                        <a:rPr lang="en-US" sz="2000"/>
                        <a:t>1</a:t>
                      </a:r>
                    </a:p>
                  </a:txBody>
                  <a:tcPr marL="121920" marR="121920" marT="60960" marB="60960"/>
                </a:tc>
                <a:tc>
                  <a:txBody>
                    <a:bodyPr/>
                    <a:lstStyle/>
                    <a:p>
                      <a:r>
                        <a:rPr lang="en-US" sz="2000"/>
                        <a:t>NLTK [1]</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3675270057"/>
                  </a:ext>
                </a:extLst>
              </a:tr>
              <a:tr h="405202">
                <a:tc>
                  <a:txBody>
                    <a:bodyPr/>
                    <a:lstStyle/>
                    <a:p>
                      <a:pPr algn="ctr"/>
                      <a:r>
                        <a:rPr lang="en-US" sz="2000"/>
                        <a:t>2</a:t>
                      </a:r>
                    </a:p>
                  </a:txBody>
                  <a:tcPr marL="121920" marR="121920" marT="60960" marB="60960"/>
                </a:tc>
                <a:tc>
                  <a:txBody>
                    <a:bodyPr/>
                    <a:lstStyle/>
                    <a:p>
                      <a:r>
                        <a:rPr lang="en-US" sz="2000"/>
                        <a:t>         [2]</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169354138"/>
                  </a:ext>
                </a:extLst>
              </a:tr>
              <a:tr h="405202">
                <a:tc>
                  <a:txBody>
                    <a:bodyPr/>
                    <a:lstStyle/>
                    <a:p>
                      <a:pPr algn="ctr"/>
                      <a:r>
                        <a:rPr lang="en-US" sz="2000"/>
                        <a:t>3</a:t>
                      </a:r>
                    </a:p>
                  </a:txBody>
                  <a:tcPr marL="121920" marR="121920" marT="60960" marB="60960"/>
                </a:tc>
                <a:tc>
                  <a:txBody>
                    <a:bodyPr/>
                    <a:lstStyle/>
                    <a:p>
                      <a:r>
                        <a:rPr lang="en-US" sz="2000"/>
                        <a:t>Spacy</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061333697"/>
                  </a:ext>
                </a:extLst>
              </a:tr>
              <a:tr h="405202">
                <a:tc>
                  <a:txBody>
                    <a:bodyPr/>
                    <a:lstStyle/>
                    <a:p>
                      <a:pPr algn="ctr"/>
                      <a:r>
                        <a:rPr lang="en-US" sz="2000"/>
                        <a:t>4</a:t>
                      </a:r>
                    </a:p>
                  </a:txBody>
                  <a:tcPr marL="121920" marR="121920" marT="60960" marB="60960"/>
                </a:tc>
                <a:tc>
                  <a:txBody>
                    <a:bodyPr/>
                    <a:lstStyle/>
                    <a:p>
                      <a:r>
                        <a:rPr lang="en-US" sz="2000"/>
                        <a:t>Stanza</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1133973953"/>
                  </a:ext>
                </a:extLst>
              </a:tr>
              <a:tr h="405202">
                <a:tc>
                  <a:txBody>
                    <a:bodyPr/>
                    <a:lstStyle/>
                    <a:p>
                      <a:pPr algn="ctr"/>
                      <a:r>
                        <a:rPr lang="en-US" sz="2000"/>
                        <a:t>5</a:t>
                      </a:r>
                    </a:p>
                  </a:txBody>
                  <a:tcPr marL="121920" marR="121920" marT="60960" marB="60960"/>
                </a:tc>
                <a:tc>
                  <a:txBody>
                    <a:bodyPr/>
                    <a:lstStyle/>
                    <a:p>
                      <a:r>
                        <a:rPr lang="en-US" sz="2000"/>
                        <a:t>Flair</a:t>
                      </a:r>
                    </a:p>
                  </a:txBody>
                  <a:tcPr marL="121920" marR="121920" marT="60960" marB="60960"/>
                </a:tc>
                <a:tc>
                  <a:txBody>
                    <a:bodyPr/>
                    <a:lstStyle/>
                    <a:p>
                      <a:pPr algn="ctr"/>
                      <a:r>
                        <a:rPr lang="en-US" sz="2000"/>
                        <a:t>5</a:t>
                      </a:r>
                    </a:p>
                  </a:txBody>
                  <a:tcPr marL="121920" marR="121920" marT="60960" marB="60960"/>
                </a:tc>
                <a:extLst>
                  <a:ext uri="{0D108BD9-81ED-4DB2-BD59-A6C34878D82A}">
                    <a16:rowId xmlns:a16="http://schemas.microsoft.com/office/drawing/2014/main" val="1517721456"/>
                  </a:ext>
                </a:extLst>
              </a:tr>
              <a:tr h="405202">
                <a:tc>
                  <a:txBody>
                    <a:bodyPr/>
                    <a:lstStyle/>
                    <a:p>
                      <a:pPr algn="ctr"/>
                      <a:r>
                        <a:rPr lang="en-US" sz="2000"/>
                        <a:t>6</a:t>
                      </a:r>
                    </a:p>
                  </a:txBody>
                  <a:tcPr marL="121920" marR="121920" marT="60960" marB="60960"/>
                </a:tc>
                <a:tc>
                  <a:txBody>
                    <a:bodyPr/>
                    <a:lstStyle/>
                    <a:p>
                      <a:r>
                        <a:rPr lang="en-US" sz="2000"/>
                        <a:t>Allen NLP</a:t>
                      </a:r>
                    </a:p>
                  </a:txBody>
                  <a:tcPr marL="121920" marR="121920" marT="60960" marB="60960"/>
                </a:tc>
                <a:tc>
                  <a:txBody>
                    <a:bodyPr/>
                    <a:lstStyle/>
                    <a:p>
                      <a:pPr algn="ctr"/>
                      <a:r>
                        <a:rPr lang="en-US" sz="2000"/>
                        <a:t>2</a:t>
                      </a:r>
                    </a:p>
                  </a:txBody>
                  <a:tcPr marL="121920" marR="121920" marT="60960" marB="60960"/>
                </a:tc>
                <a:extLst>
                  <a:ext uri="{0D108BD9-81ED-4DB2-BD59-A6C34878D82A}">
                    <a16:rowId xmlns:a16="http://schemas.microsoft.com/office/drawing/2014/main" val="2321636733"/>
                  </a:ext>
                </a:extLst>
              </a:tr>
              <a:tr h="405202">
                <a:tc>
                  <a:txBody>
                    <a:bodyPr/>
                    <a:lstStyle/>
                    <a:p>
                      <a:pPr algn="ctr"/>
                      <a:r>
                        <a:rPr lang="en-US" sz="2000"/>
                        <a:t>7</a:t>
                      </a:r>
                    </a:p>
                  </a:txBody>
                  <a:tcPr marL="121920" marR="121920" marT="60960" marB="60960"/>
                </a:tc>
                <a:tc>
                  <a:txBody>
                    <a:bodyPr/>
                    <a:lstStyle/>
                    <a:p>
                      <a:r>
                        <a:rPr lang="en-US" sz="2000"/>
                        <a:t>Polyglot</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4211831021"/>
                  </a:ext>
                </a:extLst>
              </a:tr>
              <a:tr h="405202">
                <a:tc>
                  <a:txBody>
                    <a:bodyPr/>
                    <a:lstStyle/>
                    <a:p>
                      <a:pPr lvl="0" algn="ctr">
                        <a:buNone/>
                      </a:pPr>
                      <a:r>
                        <a:rPr lang="en-US" sz="2000"/>
                        <a:t>8</a:t>
                      </a:r>
                    </a:p>
                  </a:txBody>
                  <a:tcPr marL="121920" marR="121920" marT="60960" marB="60960"/>
                </a:tc>
                <a:tc>
                  <a:txBody>
                    <a:bodyPr/>
                    <a:lstStyle/>
                    <a:p>
                      <a:pPr lvl="0">
                        <a:buNone/>
                      </a:pPr>
                      <a:r>
                        <a:rPr lang="en-US" sz="2000" err="1"/>
                        <a:t>Deeppavlov</a:t>
                      </a:r>
                      <a:endParaRPr lang="en-US" sz="2000"/>
                    </a:p>
                  </a:txBody>
                  <a:tcPr marL="121920" marR="121920" marT="60960" marB="60960"/>
                </a:tc>
                <a:tc>
                  <a:txBody>
                    <a:bodyPr/>
                    <a:lstStyle/>
                    <a:p>
                      <a:pPr lvl="0" algn="ctr">
                        <a:buNone/>
                      </a:pPr>
                      <a:r>
                        <a:rPr lang="en-US" sz="2000"/>
                        <a:t>4</a:t>
                      </a:r>
                    </a:p>
                  </a:txBody>
                  <a:tcPr marL="121920" marR="121920" marT="60960" marB="60960"/>
                </a:tc>
                <a:extLst>
                  <a:ext uri="{0D108BD9-81ED-4DB2-BD59-A6C34878D82A}">
                    <a16:rowId xmlns:a16="http://schemas.microsoft.com/office/drawing/2014/main" val="1220205047"/>
                  </a:ext>
                </a:extLst>
              </a:tr>
              <a:tr h="665076">
                <a:tc>
                  <a:txBody>
                    <a:bodyPr/>
                    <a:lstStyle/>
                    <a:p>
                      <a:pPr lvl="0" algn="ctr">
                        <a:buNone/>
                      </a:pPr>
                      <a:r>
                        <a:rPr lang="en-US" sz="2000"/>
                        <a:t>9</a:t>
                      </a:r>
                    </a:p>
                  </a:txBody>
                  <a:tcPr marL="121920" marR="121920" marT="60960" marB="60960"/>
                </a:tc>
                <a:tc>
                  <a:txBody>
                    <a:bodyPr/>
                    <a:lstStyle/>
                    <a:p>
                      <a:pPr lvl="0">
                        <a:buNone/>
                      </a:pPr>
                      <a:r>
                        <a:rPr lang="en-US" sz="2000"/>
                        <a:t>Bert-based [3]</a:t>
                      </a:r>
                    </a:p>
                  </a:txBody>
                  <a:tcPr marL="121920" marR="121920" marT="60960" marB="60960"/>
                </a:tc>
                <a:tc>
                  <a:txBody>
                    <a:bodyPr/>
                    <a:lstStyle/>
                    <a:p>
                      <a:pPr lvl="0" algn="ctr">
                        <a:buNone/>
                      </a:pPr>
                      <a:r>
                        <a:rPr lang="en-US" sz="2000"/>
                        <a:t>1</a:t>
                      </a:r>
                    </a:p>
                  </a:txBody>
                  <a:tcPr marL="121920" marR="121920" marT="60960" marB="60960"/>
                </a:tc>
                <a:extLst>
                  <a:ext uri="{0D108BD9-81ED-4DB2-BD59-A6C34878D82A}">
                    <a16:rowId xmlns:a16="http://schemas.microsoft.com/office/drawing/2014/main" val="1370641024"/>
                  </a:ext>
                </a:extLst>
              </a:tr>
            </a:tbl>
          </a:graphicData>
        </a:graphic>
      </p:graphicFrame>
      <p:sp>
        <p:nvSpPr>
          <p:cNvPr id="5" name="TextBox 4">
            <a:extLst>
              <a:ext uri="{FF2B5EF4-FFF2-40B4-BE49-F238E27FC236}">
                <a16:creationId xmlns:a16="http://schemas.microsoft.com/office/drawing/2014/main" id="{6D05EE30-3404-42FA-96D1-0061D570EA78}"/>
              </a:ext>
            </a:extLst>
          </p:cNvPr>
          <p:cNvSpPr txBox="1"/>
          <p:nvPr/>
        </p:nvSpPr>
        <p:spPr>
          <a:xfrm>
            <a:off x="69666" y="5977763"/>
            <a:ext cx="12048445" cy="538609"/>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[1</a:t>
            </a:r>
            <a:r>
              <a:rPr kumimoji="0" lang="en-US" sz="900" b="0" i="0" u="none" strike="noStrike" kern="1200" cap="none" spc="0" normalizeH="0" baseline="0" noProof="0">
                <a:ln>
                  <a:noFill/>
                </a:ln>
                <a:solidFill>
                  <a:srgbClr val="000000"/>
                </a:solidFill>
                <a:effectLst/>
                <a:uLnTx/>
                <a:uFillTx/>
                <a:latin typeface="Arial"/>
                <a:ea typeface="+mn-lt"/>
                <a:cs typeface="Arial"/>
              </a:rPr>
              <a:t>] Edward </a:t>
            </a:r>
            <a:r>
              <a:rPr kumimoji="0" lang="en-US" sz="900" b="0" i="0" u="none" strike="noStrike" kern="1200" cap="none" spc="0" normalizeH="0" baseline="0" noProof="0" err="1">
                <a:ln>
                  <a:noFill/>
                </a:ln>
                <a:solidFill>
                  <a:srgbClr val="000000"/>
                </a:solidFill>
                <a:effectLst/>
                <a:uLnTx/>
                <a:uFillTx/>
                <a:latin typeface="Arial"/>
                <a:ea typeface="+mn-lt"/>
                <a:cs typeface="Arial"/>
              </a:rPr>
              <a:t>Loper</a:t>
            </a:r>
            <a:r>
              <a:rPr kumimoji="0" lang="en-US" sz="900" b="0" i="0" u="none" strike="noStrike" kern="1200" cap="none" spc="0" normalizeH="0" baseline="0" noProof="0">
                <a:ln>
                  <a:noFill/>
                </a:ln>
                <a:solidFill>
                  <a:srgbClr val="000000"/>
                </a:solidFill>
                <a:effectLst/>
                <a:uLnTx/>
                <a:uFillTx/>
                <a:latin typeface="Arial"/>
                <a:ea typeface="+mn-lt"/>
                <a:cs typeface="Arial"/>
              </a:rPr>
              <a:t> and Steven Bird. 2002. NLTK: the Natural Language </a:t>
            </a:r>
            <a:r>
              <a:rPr kumimoji="0" lang="en-US" sz="900" b="0" i="0" u="none" strike="noStrike" kern="1200" cap="none" spc="0" normalizeH="0" baseline="0" noProof="0" err="1">
                <a:ln>
                  <a:noFill/>
                </a:ln>
                <a:solidFill>
                  <a:srgbClr val="000000"/>
                </a:solidFill>
                <a:effectLst/>
                <a:uLnTx/>
                <a:uFillTx/>
                <a:latin typeface="Arial"/>
                <a:ea typeface="+mn-lt"/>
                <a:cs typeface="Arial"/>
              </a:rPr>
              <a:t>ToolKit.arXivpreprint</a:t>
            </a:r>
            <a:r>
              <a:rPr kumimoji="0" lang="en-US" sz="900" b="0" i="0" u="none" strike="noStrike" kern="1200" cap="none" spc="0" normalizeH="0" baseline="0" noProof="0">
                <a:ln>
                  <a:noFill/>
                </a:ln>
                <a:solidFill>
                  <a:srgbClr val="000000"/>
                </a:solidFill>
                <a:effectLst/>
                <a:uLnTx/>
                <a:uFillTx/>
                <a:latin typeface="Arial"/>
                <a:ea typeface="+mn-lt"/>
                <a:cs typeface="Arial"/>
              </a:rPr>
              <a:t> cs/0205028(2002)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[2] Christopher D Manning, Mihai </a:t>
            </a:r>
            <a:r>
              <a:rPr kumimoji="0" lang="en-US" sz="900" b="0" i="0" u="none" strike="noStrike" kern="1200" cap="none" spc="0" normalizeH="0" baseline="0" noProof="0" err="1">
                <a:ln>
                  <a:noFill/>
                </a:ln>
                <a:solidFill>
                  <a:srgbClr val="000000"/>
                </a:solidFill>
                <a:effectLst/>
                <a:uLnTx/>
                <a:uFillTx/>
                <a:latin typeface="Arial"/>
                <a:ea typeface="+mn-lt"/>
                <a:cs typeface="Arial"/>
              </a:rPr>
              <a:t>Surdeanu</a:t>
            </a:r>
            <a:r>
              <a:rPr kumimoji="0" lang="en-US" sz="900" b="0" i="0" u="none" strike="noStrike" kern="1200" cap="none" spc="0" normalizeH="0" baseline="0" noProof="0">
                <a:ln>
                  <a:noFill/>
                </a:ln>
                <a:solidFill>
                  <a:srgbClr val="000000"/>
                </a:solidFill>
                <a:effectLst/>
                <a:uLnTx/>
                <a:uFillTx/>
                <a:latin typeface="Arial"/>
                <a:ea typeface="+mn-lt"/>
                <a:cs typeface="Arial"/>
              </a:rPr>
              <a:t>, John Bauer, Jenny Rose Finkel, Steven </a:t>
            </a:r>
            <a:r>
              <a:rPr kumimoji="0" lang="en-US" sz="900" b="0" i="0" u="none" strike="noStrike" kern="1200" cap="none" spc="0" normalizeH="0" baseline="0" noProof="0" err="1">
                <a:ln>
                  <a:noFill/>
                </a:ln>
                <a:solidFill>
                  <a:srgbClr val="000000"/>
                </a:solidFill>
                <a:effectLst/>
                <a:uLnTx/>
                <a:uFillTx/>
                <a:latin typeface="Arial"/>
                <a:ea typeface="+mn-lt"/>
                <a:cs typeface="Arial"/>
              </a:rPr>
              <a:t>Bethard</a:t>
            </a:r>
            <a:r>
              <a:rPr kumimoji="0" lang="en-US" sz="900" b="0" i="0" u="none" strike="noStrike" kern="1200" cap="none" spc="0" normalizeH="0" baseline="0" noProof="0">
                <a:ln>
                  <a:noFill/>
                </a:ln>
                <a:solidFill>
                  <a:srgbClr val="000000"/>
                </a:solidFill>
                <a:effectLst/>
                <a:uLnTx/>
                <a:uFillTx/>
                <a:latin typeface="Arial"/>
                <a:ea typeface="+mn-lt"/>
                <a:cs typeface="Arial"/>
              </a:rPr>
              <a:t>, and David </a:t>
            </a:r>
            <a:r>
              <a:rPr kumimoji="0" lang="en-US" sz="900" b="0" i="0" u="none" strike="noStrike" kern="1200" cap="none" spc="0" normalizeH="0" baseline="0" noProof="0" err="1">
                <a:ln>
                  <a:noFill/>
                </a:ln>
                <a:solidFill>
                  <a:srgbClr val="000000"/>
                </a:solidFill>
                <a:effectLst/>
                <a:uLnTx/>
                <a:uFillTx/>
                <a:latin typeface="Arial"/>
                <a:ea typeface="+mn-lt"/>
                <a:cs typeface="Arial"/>
              </a:rPr>
              <a:t>McClosky</a:t>
            </a:r>
            <a:r>
              <a:rPr kumimoji="0" lang="en-US" sz="900" b="0" i="0" u="none" strike="noStrike" kern="1200" cap="none" spc="0" normalizeH="0" baseline="0" noProof="0">
                <a:ln>
                  <a:noFill/>
                </a:ln>
                <a:solidFill>
                  <a:srgbClr val="000000"/>
                </a:solidFill>
                <a:effectLst/>
                <a:uLnTx/>
                <a:uFillTx/>
                <a:latin typeface="Arial"/>
                <a:ea typeface="+mn-lt"/>
                <a:cs typeface="Arial"/>
              </a:rPr>
              <a:t>. 2014. The Stanford </a:t>
            </a:r>
            <a:r>
              <a:rPr kumimoji="0" lang="en-US" sz="900" b="0" i="0" u="none" strike="noStrike" kern="1200" cap="none" spc="0" normalizeH="0" baseline="0" noProof="0" err="1">
                <a:ln>
                  <a:noFill/>
                </a:ln>
                <a:solidFill>
                  <a:srgbClr val="000000"/>
                </a:solidFill>
                <a:effectLst/>
                <a:uLnTx/>
                <a:uFillTx/>
                <a:latin typeface="Arial"/>
                <a:ea typeface="+mn-lt"/>
                <a:cs typeface="Arial"/>
              </a:rPr>
              <a:t>CoreNLP</a:t>
            </a:r>
            <a:r>
              <a:rPr kumimoji="0" lang="en-US" sz="900" b="0" i="0" u="none" strike="noStrike" kern="1200" cap="none" spc="0" normalizeH="0" baseline="0" noProof="0">
                <a:ln>
                  <a:noFill/>
                </a:ln>
                <a:solidFill>
                  <a:srgbClr val="000000"/>
                </a:solidFill>
                <a:effectLst/>
                <a:uLnTx/>
                <a:uFillTx/>
                <a:latin typeface="Arial"/>
                <a:ea typeface="+mn-lt"/>
                <a:cs typeface="Arial"/>
              </a:rPr>
              <a:t> natural language processing toolkit. In Proceedings of 52nd annual meeting of the ACL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[3] Jacob Devlin, Ming-Wei Chang, Kenton Lee, and Kristina Toutanova. 2018. </a:t>
            </a:r>
            <a:r>
              <a:rPr kumimoji="0" lang="en-US" sz="900" b="0" i="0" u="none" strike="noStrike" kern="1200" cap="none" spc="0" normalizeH="0" baseline="0" noProof="0" err="1">
                <a:ln>
                  <a:noFill/>
                </a:ln>
                <a:solidFill>
                  <a:srgbClr val="000000"/>
                </a:solidFill>
                <a:effectLst/>
                <a:uLnTx/>
                <a:uFillTx/>
                <a:latin typeface="Arial"/>
                <a:ea typeface="+mn-lt"/>
                <a:cs typeface="Arial"/>
              </a:rPr>
              <a:t>Bert:Pre-training</a:t>
            </a:r>
            <a:r>
              <a:rPr kumimoji="0" lang="en-US" sz="900" b="0" i="0" u="none" strike="noStrike" kern="1200" cap="none" spc="0" normalizeH="0" baseline="0" noProof="0">
                <a:ln>
                  <a:noFill/>
                </a:ln>
                <a:solidFill>
                  <a:srgbClr val="000000"/>
                </a:solidFill>
                <a:effectLst/>
                <a:uLnTx/>
                <a:uFillTx/>
                <a:latin typeface="Arial"/>
                <a:ea typeface="+mn-lt"/>
                <a:cs typeface="Arial"/>
              </a:rPr>
              <a:t> of deep bidirectional transformers for language understanding.arXiv:1810.04805(2018)</a:t>
            </a:r>
            <a:endParaRPr kumimoji="0" lang="en-US" sz="2800" b="0" i="0" u="none" strike="noStrike" kern="1200" cap="none" spc="0" normalizeH="0" baseline="0" noProof="0">
              <a:ln>
                <a:noFill/>
              </a:ln>
              <a:solidFill>
                <a:srgbClr val="000000"/>
              </a:solidFill>
              <a:effectLst/>
              <a:uLnTx/>
              <a:uFillTx/>
              <a:latin typeface="Arial"/>
              <a:ea typeface="+mn-ea"/>
              <a:cs typeface="Arial"/>
            </a:endParaRPr>
          </a:p>
        </p:txBody>
      </p:sp>
      <p:sp>
        <p:nvSpPr>
          <p:cNvPr id="8" name="Slide Number Placeholder 3">
            <a:extLst>
              <a:ext uri="{FF2B5EF4-FFF2-40B4-BE49-F238E27FC236}">
                <a16:creationId xmlns:a16="http://schemas.microsoft.com/office/drawing/2014/main" id="{E2A6FF21-0F10-4A98-A4D0-FF1163C08249}"/>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dirty="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3" name="Title 1">
            <a:extLst>
              <a:ext uri="{FF2B5EF4-FFF2-40B4-BE49-F238E27FC236}">
                <a16:creationId xmlns:a16="http://schemas.microsoft.com/office/drawing/2014/main" id="{B1FACA5D-3ED1-4077-B69B-31C96F0DBE47}"/>
              </a:ext>
            </a:extLst>
          </p:cNvPr>
          <p:cNvSpPr>
            <a:spLocks noGrp="1"/>
          </p:cNvSpPr>
          <p:nvPr>
            <p:ph type="title"/>
          </p:nvPr>
        </p:nvSpPr>
        <p:spPr>
          <a:xfrm>
            <a:off x="2309091" y="64653"/>
            <a:ext cx="9818254" cy="746158"/>
          </a:xfrm>
        </p:spPr>
        <p:txBody>
          <a:bodyPr>
            <a:normAutofit/>
          </a:bodyPr>
          <a:lstStyle/>
          <a:p>
            <a:pPr algn="ctr"/>
            <a:r>
              <a:rPr lang="en-AU" sz="4800" cap="none">
                <a:solidFill>
                  <a:schemeClr val="accent5">
                    <a:lumMod val="90000"/>
                  </a:schemeClr>
                </a:solidFill>
              </a:rPr>
              <a:t>TNNT: Core Features</a:t>
            </a:r>
            <a:endParaRPr lang="en-US" sz="4800" cap="none">
              <a:solidFill>
                <a:schemeClr val="accent5">
                  <a:lumMod val="90000"/>
                </a:schemeClr>
              </a:solidFill>
            </a:endParaRPr>
          </a:p>
        </p:txBody>
      </p:sp>
      <p:pic>
        <p:nvPicPr>
          <p:cNvPr id="2" name="Picture 1" descr="Icon&#10;&#10;Description automatically generated">
            <a:extLst>
              <a:ext uri="{FF2B5EF4-FFF2-40B4-BE49-F238E27FC236}">
                <a16:creationId xmlns:a16="http://schemas.microsoft.com/office/drawing/2014/main" id="{46585813-9974-A078-9798-CB44FDB0B507}"/>
              </a:ext>
            </a:extLst>
          </p:cNvPr>
          <p:cNvPicPr>
            <a:picLocks noChangeAspect="1"/>
          </p:cNvPicPr>
          <p:nvPr/>
        </p:nvPicPr>
        <p:blipFill>
          <a:blip r:embed="rId3"/>
          <a:stretch>
            <a:fillRect/>
          </a:stretch>
        </p:blipFill>
        <p:spPr>
          <a:xfrm>
            <a:off x="7216201" y="4315377"/>
            <a:ext cx="1179156" cy="397084"/>
          </a:xfrm>
          <a:prstGeom prst="rect">
            <a:avLst/>
          </a:prstGeom>
        </p:spPr>
      </p:pic>
      <p:pic>
        <p:nvPicPr>
          <p:cNvPr id="4" name="Picture 3" descr="Text&#10;&#10;Description automatically generated">
            <a:extLst>
              <a:ext uri="{FF2B5EF4-FFF2-40B4-BE49-F238E27FC236}">
                <a16:creationId xmlns:a16="http://schemas.microsoft.com/office/drawing/2014/main" id="{43798695-0C45-13F9-EF04-DC42723B6C66}"/>
              </a:ext>
            </a:extLst>
          </p:cNvPr>
          <p:cNvPicPr>
            <a:picLocks noChangeAspect="1"/>
          </p:cNvPicPr>
          <p:nvPr/>
        </p:nvPicPr>
        <p:blipFill>
          <a:blip r:embed="rId4"/>
          <a:stretch>
            <a:fillRect/>
          </a:stretch>
        </p:blipFill>
        <p:spPr>
          <a:xfrm>
            <a:off x="7214780" y="1783644"/>
            <a:ext cx="794225" cy="379988"/>
          </a:xfrm>
          <a:prstGeom prst="rect">
            <a:avLst/>
          </a:prstGeom>
        </p:spPr>
      </p:pic>
      <p:pic>
        <p:nvPicPr>
          <p:cNvPr id="6" name="Picture 5" descr="Logo, company name&#10;&#10;Description automatically generated">
            <a:extLst>
              <a:ext uri="{FF2B5EF4-FFF2-40B4-BE49-F238E27FC236}">
                <a16:creationId xmlns:a16="http://schemas.microsoft.com/office/drawing/2014/main" id="{B87AF80D-FFF3-0EAA-BF5A-8277746542D3}"/>
              </a:ext>
            </a:extLst>
          </p:cNvPr>
          <p:cNvPicPr>
            <a:picLocks noChangeAspect="1"/>
          </p:cNvPicPr>
          <p:nvPr/>
        </p:nvPicPr>
        <p:blipFill>
          <a:blip r:embed="rId5"/>
          <a:stretch>
            <a:fillRect/>
          </a:stretch>
        </p:blipFill>
        <p:spPr>
          <a:xfrm>
            <a:off x="7327055" y="2188354"/>
            <a:ext cx="577784" cy="38931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4F2FB1EB-374B-4735-E8A2-CD5F14E6668E}"/>
              </a:ext>
            </a:extLst>
          </p:cNvPr>
          <p:cNvPicPr>
            <a:picLocks noChangeAspect="1"/>
          </p:cNvPicPr>
          <p:nvPr/>
        </p:nvPicPr>
        <p:blipFill>
          <a:blip r:embed="rId6"/>
          <a:stretch>
            <a:fillRect/>
          </a:stretch>
        </p:blipFill>
        <p:spPr>
          <a:xfrm>
            <a:off x="7214681" y="3037773"/>
            <a:ext cx="1005192" cy="407955"/>
          </a:xfrm>
          <a:prstGeom prst="rect">
            <a:avLst/>
          </a:prstGeom>
        </p:spPr>
      </p:pic>
      <p:pic>
        <p:nvPicPr>
          <p:cNvPr id="10" name="Picture 9" descr="A close up of a toy&#10;&#10;Description automatically generated">
            <a:extLst>
              <a:ext uri="{FF2B5EF4-FFF2-40B4-BE49-F238E27FC236}">
                <a16:creationId xmlns:a16="http://schemas.microsoft.com/office/drawing/2014/main" id="{A6ABD8FC-5E6E-CCF0-C26F-7488FA52A88E}"/>
              </a:ext>
            </a:extLst>
          </p:cNvPr>
          <p:cNvPicPr>
            <a:picLocks noChangeAspect="1"/>
          </p:cNvPicPr>
          <p:nvPr/>
        </p:nvPicPr>
        <p:blipFill>
          <a:blip r:embed="rId7"/>
          <a:stretch>
            <a:fillRect/>
          </a:stretch>
        </p:blipFill>
        <p:spPr>
          <a:xfrm>
            <a:off x="9032233" y="5161453"/>
            <a:ext cx="693704" cy="658036"/>
          </a:xfrm>
          <a:prstGeom prst="rect">
            <a:avLst/>
          </a:prstGeom>
        </p:spPr>
      </p:pic>
      <p:pic>
        <p:nvPicPr>
          <p:cNvPr id="11" name="Picture 10" descr="A picture containing calendar&#10;&#10;Description automatically generated">
            <a:extLst>
              <a:ext uri="{FF2B5EF4-FFF2-40B4-BE49-F238E27FC236}">
                <a16:creationId xmlns:a16="http://schemas.microsoft.com/office/drawing/2014/main" id="{D3F9677F-C654-E131-30A1-B34644106EF4}"/>
              </a:ext>
            </a:extLst>
          </p:cNvPr>
          <p:cNvPicPr>
            <a:picLocks noChangeAspect="1"/>
          </p:cNvPicPr>
          <p:nvPr/>
        </p:nvPicPr>
        <p:blipFill>
          <a:blip r:embed="rId8"/>
          <a:stretch>
            <a:fillRect/>
          </a:stretch>
        </p:blipFill>
        <p:spPr>
          <a:xfrm>
            <a:off x="7311754" y="2622691"/>
            <a:ext cx="811045" cy="395592"/>
          </a:xfrm>
          <a:prstGeom prst="rect">
            <a:avLst/>
          </a:prstGeom>
        </p:spPr>
      </p:pic>
      <p:pic>
        <p:nvPicPr>
          <p:cNvPr id="12" name="Picture 11" descr="Icon&#10;&#10;Description automatically generated">
            <a:extLst>
              <a:ext uri="{FF2B5EF4-FFF2-40B4-BE49-F238E27FC236}">
                <a16:creationId xmlns:a16="http://schemas.microsoft.com/office/drawing/2014/main" id="{A2F003FE-E3B5-D1E6-4440-85E33205617C}"/>
              </a:ext>
            </a:extLst>
          </p:cNvPr>
          <p:cNvPicPr>
            <a:picLocks noChangeAspect="1"/>
          </p:cNvPicPr>
          <p:nvPr/>
        </p:nvPicPr>
        <p:blipFill>
          <a:blip r:embed="rId9"/>
          <a:stretch>
            <a:fillRect/>
          </a:stretch>
        </p:blipFill>
        <p:spPr>
          <a:xfrm>
            <a:off x="7229807" y="3939737"/>
            <a:ext cx="1640733" cy="297730"/>
          </a:xfrm>
          <a:prstGeom prst="rect">
            <a:avLst/>
          </a:prstGeom>
        </p:spPr>
      </p:pic>
      <p:pic>
        <p:nvPicPr>
          <p:cNvPr id="14" name="Picture 13" descr="Logo&#10;&#10;Description automatically generated">
            <a:extLst>
              <a:ext uri="{FF2B5EF4-FFF2-40B4-BE49-F238E27FC236}">
                <a16:creationId xmlns:a16="http://schemas.microsoft.com/office/drawing/2014/main" id="{290B1FF1-4D71-DB7A-78A6-2110E350EE26}"/>
              </a:ext>
            </a:extLst>
          </p:cNvPr>
          <p:cNvPicPr>
            <a:picLocks noChangeAspect="1"/>
          </p:cNvPicPr>
          <p:nvPr/>
        </p:nvPicPr>
        <p:blipFill>
          <a:blip r:embed="rId10"/>
          <a:stretch>
            <a:fillRect/>
          </a:stretch>
        </p:blipFill>
        <p:spPr>
          <a:xfrm>
            <a:off x="7312769" y="3480521"/>
            <a:ext cx="792804" cy="364990"/>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E4569825-70BD-93A0-F71F-300E4857E42D}"/>
              </a:ext>
            </a:extLst>
          </p:cNvPr>
          <p:cNvPicPr>
            <a:picLocks noChangeAspect="1"/>
          </p:cNvPicPr>
          <p:nvPr/>
        </p:nvPicPr>
        <p:blipFill>
          <a:blip r:embed="rId11"/>
          <a:stretch>
            <a:fillRect/>
          </a:stretch>
        </p:blipFill>
        <p:spPr>
          <a:xfrm>
            <a:off x="8741507" y="4664808"/>
            <a:ext cx="547182" cy="515364"/>
          </a:xfrm>
          <a:prstGeom prst="rect">
            <a:avLst/>
          </a:prstGeom>
        </p:spPr>
      </p:pic>
    </p:spTree>
    <p:extLst>
      <p:ext uri="{BB962C8B-B14F-4D97-AF65-F5344CB8AC3E}">
        <p14:creationId xmlns:p14="http://schemas.microsoft.com/office/powerpoint/2010/main" val="3259115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AA3EFCA-94F5-45E1-BB88-E1CC581EB407}"/>
              </a:ext>
            </a:extLst>
          </p:cNvPr>
          <p:cNvSpPr>
            <a:spLocks noGrp="1"/>
          </p:cNvSpPr>
          <p:nvPr/>
        </p:nvSpPr>
        <p:spPr bwMode="auto">
          <a:xfrm>
            <a:off x="0" y="0"/>
            <a:ext cx="5679580" cy="68580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"_id"</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"1b9d05b641c93131c24be9077b274213"</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"_rev"</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"1-064f0112d5c778174a00a8ca456821ef"</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"General-Metadata"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a:cs typeface="Arial"/>
              </a:rPr>
              <a:t>  </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err="1">
                <a:ln>
                  <a:noFill/>
                </a:ln>
                <a:solidFill>
                  <a:srgbClr val="BED6FF"/>
                </a:solidFill>
                <a:effectLst/>
                <a:uLnTx/>
                <a:uFillTx/>
                <a:latin typeface="Consolas"/>
                <a:cs typeface="Arial"/>
              </a:rPr>
              <a:t>Use-Case$Folder</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"Specific-Metadata"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"Associated-Metadata"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"NLP-NER"</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"doc-0"</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"filename"</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"&lt;FILENAME&gt;"</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//"General-Metadata":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//"FILENAME":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"Spacy-Model"</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one JSON object per model</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"_output"</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 group entities by their categories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"LOC"</a:t>
            </a:r>
            <a:r>
              <a:rPr kumimoji="0" lang="en-AU" sz="1100" b="0" i="0" u="none" strike="noStrike" kern="1200" cap="none" spc="0" normalizeH="0" baseline="0" noProof="0">
                <a:ln>
                  <a:noFill/>
                </a:ln>
                <a:solidFill>
                  <a:srgbClr val="FFFFFF"/>
                </a:solidFill>
                <a:effectLst/>
                <a:uLnTx/>
                <a:uFillTx/>
                <a:latin typeface="Consolas"/>
                <a:cs typeface="Arial"/>
              </a:rPr>
              <a:t>: [ </a:t>
            </a:r>
            <a:r>
              <a:rPr kumimoji="0" lang="en-AU" sz="1100" b="1" i="1" u="none" strike="noStrike" kern="1200" cap="none" spc="0" normalizeH="0" baseline="0" noProof="0">
                <a:ln>
                  <a:noFill/>
                </a:ln>
                <a:solidFill>
                  <a:srgbClr val="FFC600"/>
                </a:solidFill>
                <a:effectLst/>
                <a:uLnTx/>
                <a:uFillTx/>
                <a:latin typeface="Consolas"/>
                <a:cs typeface="Arial"/>
              </a:rPr>
              <a:t>"entity 1"</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"entity 2"</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"_stats"</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any other useful information about the processing</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"start-timestamp"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"2020-05-06T11:08:00"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"end-timestamp"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"2020-05-06T11:09:00"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"duration"</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"60"</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seconds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"number-of-entities"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"LOC"</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47</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84</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"Stanza-Model"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"BERT-Model"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"doc-1"</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"doc-n"</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"_attachments"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p:txBody>
      </p:sp>
      <p:pic>
        <p:nvPicPr>
          <p:cNvPr id="3" name="Picture 6" descr="Text&#10;&#10;Description automatically generated">
            <a:extLst>
              <a:ext uri="{FF2B5EF4-FFF2-40B4-BE49-F238E27FC236}">
                <a16:creationId xmlns:a16="http://schemas.microsoft.com/office/drawing/2014/main" id="{123EB3A6-EB2D-49D0-A2D8-46344F14A642}"/>
              </a:ext>
            </a:extLst>
          </p:cNvPr>
          <p:cNvPicPr>
            <a:picLocks noChangeAspect="1"/>
          </p:cNvPicPr>
          <p:nvPr/>
        </p:nvPicPr>
        <p:blipFill>
          <a:blip r:embed="rId3"/>
          <a:stretch>
            <a:fillRect/>
          </a:stretch>
        </p:blipFill>
        <p:spPr>
          <a:xfrm>
            <a:off x="6105239" y="773310"/>
            <a:ext cx="5012749" cy="5719957"/>
          </a:xfrm>
          <a:prstGeom prst="rect">
            <a:avLst/>
          </a:prstGeom>
        </p:spPr>
      </p:pic>
      <p:sp>
        <p:nvSpPr>
          <p:cNvPr id="8" name="Slide Number Placeholder 3">
            <a:extLst>
              <a:ext uri="{FF2B5EF4-FFF2-40B4-BE49-F238E27FC236}">
                <a16:creationId xmlns:a16="http://schemas.microsoft.com/office/drawing/2014/main" id="{95FD47AB-F4CD-4525-9FA5-31887AF1D7D2}"/>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DC7250D4-CF87-4AFB-938F-35D468EEDFB8}"/>
              </a:ext>
            </a:extLst>
          </p:cNvPr>
          <p:cNvSpPr>
            <a:spLocks noGrp="1"/>
          </p:cNvSpPr>
          <p:nvPr>
            <p:ph type="title"/>
          </p:nvPr>
        </p:nvSpPr>
        <p:spPr>
          <a:xfrm>
            <a:off x="2309091" y="55417"/>
            <a:ext cx="9818254" cy="746158"/>
          </a:xfrm>
        </p:spPr>
        <p:txBody>
          <a:bodyPr>
            <a:normAutofit/>
          </a:bodyPr>
          <a:lstStyle/>
          <a:p>
            <a:pPr algn="ctr"/>
            <a:r>
              <a:rPr lang="en-AU" sz="4800" cap="none">
                <a:solidFill>
                  <a:schemeClr val="accent5">
                    <a:lumMod val="90000"/>
                  </a:schemeClr>
                </a:solidFill>
              </a:rPr>
              <a:t>MEL+TNNT: Example</a:t>
            </a:r>
            <a:endParaRPr lang="en-US" sz="4800" cap="none">
              <a:solidFill>
                <a:schemeClr val="accent5">
                  <a:lumMod val="90000"/>
                </a:schemeClr>
              </a:solidFill>
            </a:endParaRPr>
          </a:p>
        </p:txBody>
      </p:sp>
    </p:spTree>
    <p:extLst>
      <p:ext uri="{BB962C8B-B14F-4D97-AF65-F5344CB8AC3E}">
        <p14:creationId xmlns:p14="http://schemas.microsoft.com/office/powerpoint/2010/main" val="171671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FF699-033E-CD41-503A-A37FAA635F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13971" y="1325818"/>
            <a:ext cx="8968617" cy="4202337"/>
          </a:xfrm>
          <a:prstGeom prst="rect">
            <a:avLst/>
          </a:prstGeom>
        </p:spPr>
      </p:pic>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1364900" y="5484223"/>
            <a:ext cx="9470573" cy="1074336"/>
          </a:xfrm>
        </p:spPr>
        <p:txBody>
          <a:bodyPr/>
          <a:lstStyle/>
          <a:p>
            <a:r>
              <a:rPr lang="en-AU" sz="3200" cap="none">
                <a:latin typeface="Courier New" panose="02070309020205020404" pitchFamily="49" charset="0"/>
                <a:cs typeface="Courier New" panose="02070309020205020404" pitchFamily="49" charset="0"/>
              </a:rPr>
              <a:t>   Paper: </a:t>
            </a:r>
            <a:r>
              <a:rPr lang="en-US" altLang="en-US" sz="3200" cap="none">
                <a:latin typeface="Courier New" panose="02070309020205020404" pitchFamily="49" charset="0"/>
                <a:cs typeface="Courier New" panose="02070309020205020404" pitchFamily="49" charset="0"/>
              </a:rPr>
              <a:t>http://ceur-ws.org/Vol-2721/</a:t>
            </a:r>
            <a:br>
              <a:rPr lang="en-AU" sz="3200" cap="none">
                <a:latin typeface="Courier New" panose="02070309020205020404" pitchFamily="49" charset="0"/>
                <a:cs typeface="Courier New" panose="02070309020205020404" pitchFamily="49" charset="0"/>
              </a:rPr>
            </a:br>
            <a:r>
              <a:rPr lang="en-AU" sz="32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741143"/>
          </a:xfrm>
        </p:spPr>
        <p:txBody>
          <a:bodyPr vert="horz" wrap="square" lIns="91440" tIns="45720" rIns="91440" bIns="45720" numCol="1" anchor="t" anchorCtr="0" compatLnSpc="1">
            <a:prstTxWarp prst="textNoShape">
              <a:avLst/>
            </a:prstTxWarp>
          </a:bodyPr>
          <a:lstStyle/>
          <a:p>
            <a:pPr algn="ctr"/>
            <a:r>
              <a:rPr lang="en-US" altLang="en-US" sz="3800">
                <a:solidFill>
                  <a:schemeClr val="bg1"/>
                </a:solidFill>
                <a:effectLst>
                  <a:outerShdw blurRad="38100" dist="38100" dir="2700000" algn="tl">
                    <a:srgbClr val="000000">
                      <a:alpha val="43137"/>
                    </a:srgbClr>
                  </a:outerShdw>
                </a:effectLst>
                <a:latin typeface="Tahoma"/>
                <a:ea typeface="Tahoma"/>
                <a:cs typeface="Tahoma"/>
              </a:rPr>
              <a:t>J2RM: an Ontology-based JSON-to-RDF Mapping Tool</a:t>
            </a:r>
          </a:p>
        </p:txBody>
      </p:sp>
    </p:spTree>
    <p:extLst>
      <p:ext uri="{BB962C8B-B14F-4D97-AF65-F5344CB8AC3E}">
        <p14:creationId xmlns:p14="http://schemas.microsoft.com/office/powerpoint/2010/main" val="173467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sz="4800">
                <a:solidFill>
                  <a:schemeClr val="bg1"/>
                </a:solidFill>
                <a:effectLst>
                  <a:outerShdw blurRad="38100" dist="38100" dir="2700000" algn="tl">
                    <a:srgbClr val="000000">
                      <a:alpha val="43137"/>
                    </a:srgbClr>
                  </a:outerShdw>
                </a:effectLst>
              </a:rPr>
              <a:t>DDM:</a:t>
            </a:r>
          </a:p>
          <a:p>
            <a:pPr algn="ctr"/>
            <a:r>
              <a:rPr lang="en-US" altLang="x-none" sz="4800">
                <a:effectLst>
                  <a:outerShdw blurRad="38100" dist="38100" dir="2700000" algn="tl">
                    <a:srgbClr val="000000">
                      <a:alpha val="43137"/>
                    </a:srgbClr>
                  </a:outerShdw>
                </a:effectLst>
              </a:rPr>
              <a:t>Deep Document Model</a:t>
            </a:r>
            <a:endParaRPr lang="en-US" sz="2650"/>
          </a:p>
        </p:txBody>
      </p:sp>
    </p:spTree>
    <p:extLst>
      <p:ext uri="{BB962C8B-B14F-4D97-AF65-F5344CB8AC3E}">
        <p14:creationId xmlns:p14="http://schemas.microsoft.com/office/powerpoint/2010/main" val="2985338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Introduction</a:t>
            </a:r>
          </a:p>
        </p:txBody>
      </p:sp>
      <p:sp>
        <p:nvSpPr>
          <p:cNvPr id="3" name="Content Placeholder 2">
            <a:extLst>
              <a:ext uri="{FF2B5EF4-FFF2-40B4-BE49-F238E27FC236}">
                <a16:creationId xmlns:a16="http://schemas.microsoft.com/office/drawing/2014/main" id="{EF6A937B-3137-E695-4E7B-883B32B6E9C3}"/>
              </a:ext>
            </a:extLst>
          </p:cNvPr>
          <p:cNvSpPr>
            <a:spLocks noGrp="1"/>
          </p:cNvSpPr>
          <p:nvPr>
            <p:ph idx="1"/>
          </p:nvPr>
        </p:nvSpPr>
        <p:spPr>
          <a:xfrm>
            <a:off x="626347" y="1907212"/>
            <a:ext cx="5747984" cy="4218422"/>
          </a:xfrm>
        </p:spPr>
        <p:txBody>
          <a:bodyPr/>
          <a:lstStyle/>
          <a:p>
            <a:pPr marL="456565" indent="-456565"/>
            <a:r>
              <a:rPr lang="en-US" sz="2000"/>
              <a:t>Purpose</a:t>
            </a:r>
            <a:endParaRPr lang="en-US"/>
          </a:p>
          <a:p>
            <a:pPr marL="0" indent="0">
              <a:buNone/>
            </a:pPr>
            <a:r>
              <a:rPr lang="en-US" altLang="zh-CN" sz="1800" kern="100">
                <a:latin typeface="Times New Roman"/>
                <a:ea typeface="宋体"/>
                <a:cs typeface="Times New Roman"/>
              </a:rPr>
              <a:t>Understand</a:t>
            </a:r>
            <a:r>
              <a:rPr lang="en-US" altLang="zh-CN" sz="1800" kern="100">
                <a:effectLst/>
                <a:latin typeface="Times New Roman"/>
                <a:ea typeface="宋体"/>
                <a:cs typeface="Times New Roman"/>
              </a:rPr>
              <a:t> the </a:t>
            </a:r>
            <a:r>
              <a:rPr lang="en-US" altLang="zh-CN" sz="1800" kern="100">
                <a:latin typeface="Times New Roman"/>
                <a:ea typeface="宋体"/>
                <a:cs typeface="Times New Roman"/>
              </a:rPr>
              <a:t>logical structure</a:t>
            </a:r>
            <a:r>
              <a:rPr lang="en-US" altLang="zh-CN" sz="1800" kern="100">
                <a:effectLst/>
                <a:latin typeface="Times New Roman"/>
                <a:ea typeface="宋体"/>
                <a:cs typeface="Times New Roman"/>
              </a:rPr>
              <a:t> of</a:t>
            </a:r>
            <a:r>
              <a:rPr lang="en-US" altLang="zh-CN" sz="1800" kern="100">
                <a:latin typeface="Times New Roman"/>
                <a:ea typeface="宋体"/>
                <a:cs typeface="Times New Roman"/>
              </a:rPr>
              <a:t> </a:t>
            </a:r>
            <a:r>
              <a:rPr lang="en-US" altLang="zh-CN" sz="1800" kern="100">
                <a:effectLst/>
                <a:latin typeface="Times New Roman"/>
                <a:ea typeface="宋体"/>
                <a:cs typeface="Times New Roman"/>
              </a:rPr>
              <a:t>any document.</a:t>
            </a:r>
            <a:endParaRPr lang="en-US" sz="2000">
              <a:latin typeface="Times New Roman"/>
              <a:ea typeface="宋体"/>
              <a:cs typeface="Times New Roman"/>
            </a:endParaRPr>
          </a:p>
          <a:p>
            <a:pPr marL="456565" indent="-456565"/>
            <a:r>
              <a:rPr lang="en-US" sz="2000"/>
              <a:t>Key Points</a:t>
            </a:r>
          </a:p>
          <a:p>
            <a:pPr marL="0" indent="0">
              <a:spcBef>
                <a:spcPts val="600"/>
              </a:spcBef>
              <a:buNone/>
            </a:pPr>
            <a:r>
              <a:rPr lang="en-US" altLang="zh-CN" sz="1800" kern="100">
                <a:latin typeface="Times New Roman"/>
                <a:ea typeface="宋体"/>
                <a:cs typeface="Times New Roman"/>
              </a:rPr>
              <a:t>(1) Identifies the logical structural components.</a:t>
            </a:r>
          </a:p>
          <a:p>
            <a:pPr marL="0" indent="0">
              <a:spcBef>
                <a:spcPts val="600"/>
              </a:spcBef>
              <a:buNone/>
            </a:pPr>
            <a:r>
              <a:rPr lang="en-US" altLang="zh-CN" sz="1800" kern="100" err="1">
                <a:latin typeface="Times New Roman"/>
                <a:ea typeface="宋体"/>
                <a:cs typeface="Times New Roman"/>
              </a:rPr>
              <a:t>Recognised</a:t>
            </a:r>
            <a:r>
              <a:rPr lang="en-US" altLang="zh-CN" sz="1800" kern="100">
                <a:latin typeface="Times New Roman"/>
                <a:ea typeface="宋体"/>
                <a:cs typeface="Times New Roman"/>
              </a:rPr>
              <a:t> and outlined the basic structure so that we can see the document in a clean, easy-to-understand way. </a:t>
            </a:r>
            <a:endParaRPr lang="en-US" altLang="zh-CN" sz="1800" kern="100">
              <a:latin typeface="Times New Roman" panose="02020603050405020304" pitchFamily="18" charset="0"/>
              <a:ea typeface="宋体" panose="02010600030101010101" pitchFamily="2" charset="-122"/>
              <a:cs typeface="Times New Roman" panose="02020603050405020304" pitchFamily="18" charset="0"/>
            </a:endParaRPr>
          </a:p>
          <a:p>
            <a:pPr marL="0" indent="0">
              <a:spcBef>
                <a:spcPts val="600"/>
              </a:spcBef>
              <a:buNone/>
            </a:pPr>
            <a:r>
              <a:rPr lang="en-US" altLang="zh-CN" sz="1800" kern="100">
                <a:latin typeface="Times New Roman"/>
                <a:ea typeface="宋体"/>
                <a:cs typeface="Times New Roman"/>
              </a:rPr>
              <a:t>(2) Works for all documents</a:t>
            </a:r>
          </a:p>
          <a:p>
            <a:pPr marL="0" indent="0">
              <a:spcBef>
                <a:spcPts val="600"/>
              </a:spcBef>
              <a:buNone/>
            </a:pPr>
            <a:r>
              <a:rPr lang="en-US" altLang="zh-CN" sz="1800" kern="100">
                <a:latin typeface="Times New Roman"/>
                <a:ea typeface="宋体"/>
                <a:cs typeface="Times New Roman"/>
              </a:rPr>
              <a:t>Right now, we are focusing on academic papers, but it can work with all kinds of documents including recommendation letters or PowerPoint slides.</a:t>
            </a:r>
          </a:p>
          <a:p>
            <a:pPr marL="0" indent="0">
              <a:buNone/>
            </a:pPr>
            <a:endParaRPr lang="en-US" sz="2000"/>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图片 5">
            <a:extLst>
              <a:ext uri="{FF2B5EF4-FFF2-40B4-BE49-F238E27FC236}">
                <a16:creationId xmlns:a16="http://schemas.microsoft.com/office/drawing/2014/main" id="{805BC284-C5DB-1C87-8313-E70B1CDAB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454" y="2270122"/>
            <a:ext cx="2805424" cy="1339364"/>
          </a:xfrm>
          <a:prstGeom prst="rect">
            <a:avLst/>
          </a:prstGeom>
        </p:spPr>
      </p:pic>
      <p:sp>
        <p:nvSpPr>
          <p:cNvPr id="8" name="Content Placeholder 2">
            <a:extLst>
              <a:ext uri="{FF2B5EF4-FFF2-40B4-BE49-F238E27FC236}">
                <a16:creationId xmlns:a16="http://schemas.microsoft.com/office/drawing/2014/main" id="{C6E20D87-A45F-3B5C-467B-C95595EA6F53}"/>
              </a:ext>
            </a:extLst>
          </p:cNvPr>
          <p:cNvSpPr txBox="1">
            <a:spLocks/>
          </p:cNvSpPr>
          <p:nvPr/>
        </p:nvSpPr>
        <p:spPr bwMode="auto">
          <a:xfrm>
            <a:off x="7008131" y="1915586"/>
            <a:ext cx="3512182" cy="42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Inspiration</a:t>
            </a:r>
            <a:endParaRPr kumimoji="0" lang="en-US" sz="4267" b="0" i="0" u="none" strike="noStrike" kern="120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Applications</a:t>
            </a: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 </a:t>
            </a:r>
            <a:r>
              <a:rPr kumimoji="0" lang="en-US" altLang="zh-CN" sz="1800" b="0" i="0" u="none" strike="noStrike" kern="0" cap="none" spc="0" normalizeH="0" baseline="0" noProof="0">
                <a:ln>
                  <a:noFill/>
                </a:ln>
                <a:solidFill>
                  <a:srgbClr val="000000"/>
                </a:solidFill>
                <a:effectLst/>
                <a:uLnTx/>
                <a:uFillTx/>
                <a:latin typeface="Times New Roman"/>
                <a:cs typeface="Times New Roman"/>
              </a:rPr>
              <a:t>Similarity.</a:t>
            </a:r>
            <a:endParaRPr kumimoji="0" lang="en-US" sz="1800" b="0" i="0" u="none" strike="noStrike" kern="0" cap="none" spc="0" normalizeH="0" baseline="0" noProof="0">
              <a:ln>
                <a:noFill/>
              </a:ln>
              <a:solidFill>
                <a:srgbClr val="000000"/>
              </a:solidFill>
              <a:effectLst/>
              <a:uLnTx/>
              <a:uFillTx/>
              <a:latin typeface="Times New Roman"/>
              <a:cs typeface="Times New Roman"/>
            </a:endParaRP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Document’s Anatomy.</a:t>
            </a:r>
            <a:endParaRPr kumimoji="0" lang="en-US" sz="4250" b="0" i="0" u="none" strike="noStrike" kern="1200" cap="none" spc="0" normalizeH="0" baseline="0" noProof="0">
              <a:ln>
                <a:noFill/>
              </a:ln>
              <a:solidFill>
                <a:srgbClr val="000000"/>
              </a:solidFill>
              <a:effectLst/>
              <a:uLnTx/>
              <a:uFillTx/>
              <a:latin typeface="Arial"/>
              <a:cs typeface="Arial"/>
            </a:endParaRPr>
          </a:p>
        </p:txBody>
      </p:sp>
      <p:sp>
        <p:nvSpPr>
          <p:cNvPr id="9" name="文本框 8">
            <a:extLst>
              <a:ext uri="{FF2B5EF4-FFF2-40B4-BE49-F238E27FC236}">
                <a16:creationId xmlns:a16="http://schemas.microsoft.com/office/drawing/2014/main" id="{F2EB4188-E368-46B7-ECE2-172B1EAB6C59}"/>
              </a:ext>
            </a:extLst>
          </p:cNvPr>
          <p:cNvSpPr txBox="1"/>
          <p:nvPr/>
        </p:nvSpPr>
        <p:spPr>
          <a:xfrm>
            <a:off x="7766103" y="3609486"/>
            <a:ext cx="1792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a:ea typeface="+mn-ea"/>
                <a:cs typeface="Arial"/>
              </a:rPr>
              <a:t>XML DOM Example</a:t>
            </a:r>
            <a:endParaRPr kumimoji="0" lang="zh-CN" altLang="en-US" sz="1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921610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Pipeline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内容占位符 5">
            <a:extLst>
              <a:ext uri="{FF2B5EF4-FFF2-40B4-BE49-F238E27FC236}">
                <a16:creationId xmlns:a16="http://schemas.microsoft.com/office/drawing/2014/main" id="{09F849A2-E27E-D300-D24B-C27E00BD635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689" b="8578"/>
          <a:stretch/>
        </p:blipFill>
        <p:spPr>
          <a:xfrm>
            <a:off x="36577" y="1714524"/>
            <a:ext cx="12035108" cy="4584739"/>
          </a:xfrm>
        </p:spPr>
      </p:pic>
    </p:spTree>
    <p:extLst>
      <p:ext uri="{BB962C8B-B14F-4D97-AF65-F5344CB8AC3E}">
        <p14:creationId xmlns:p14="http://schemas.microsoft.com/office/powerpoint/2010/main" val="855545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Example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5" name="内容占位符 4">
            <a:extLst>
              <a:ext uri="{FF2B5EF4-FFF2-40B4-BE49-F238E27FC236}">
                <a16:creationId xmlns:a16="http://schemas.microsoft.com/office/drawing/2014/main" id="{EF5AFD77-FC72-0995-97F0-EDAE2438F537}"/>
              </a:ext>
            </a:extLst>
          </p:cNvPr>
          <p:cNvPicPr>
            <a:picLocks noGrp="1" noChangeAspect="1"/>
          </p:cNvPicPr>
          <p:nvPr>
            <p:ph idx="1"/>
          </p:nvPr>
        </p:nvPicPr>
        <p:blipFill rotWithShape="1">
          <a:blip r:embed="rId3"/>
          <a:srcRect b="38510"/>
          <a:stretch/>
        </p:blipFill>
        <p:spPr>
          <a:xfrm>
            <a:off x="364052" y="1886185"/>
            <a:ext cx="6158847" cy="4452692"/>
          </a:xfrm>
          <a:prstGeom prst="rect">
            <a:avLst/>
          </a:prstGeom>
        </p:spPr>
      </p:pic>
      <p:sp>
        <p:nvSpPr>
          <p:cNvPr id="3" name="文本框 2">
            <a:extLst>
              <a:ext uri="{FF2B5EF4-FFF2-40B4-BE49-F238E27FC236}">
                <a16:creationId xmlns:a16="http://schemas.microsoft.com/office/drawing/2014/main" id="{DEBDC87B-10AE-6029-018B-43FBE1F74AD6}"/>
              </a:ext>
            </a:extLst>
          </p:cNvPr>
          <p:cNvSpPr txBox="1"/>
          <p:nvPr/>
        </p:nvSpPr>
        <p:spPr>
          <a:xfrm>
            <a:off x="1282044" y="1577074"/>
            <a:ext cx="18193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Headings.xml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7" name="文本框 6">
            <a:extLst>
              <a:ext uri="{FF2B5EF4-FFF2-40B4-BE49-F238E27FC236}">
                <a16:creationId xmlns:a16="http://schemas.microsoft.com/office/drawing/2014/main" id="{0482ED33-CD3A-D6C3-73D5-FDCFF4598DE3}"/>
              </a:ext>
            </a:extLst>
          </p:cNvPr>
          <p:cNvSpPr txBox="1"/>
          <p:nvPr/>
        </p:nvSpPr>
        <p:spPr>
          <a:xfrm>
            <a:off x="7203648" y="1577074"/>
            <a:ext cx="2619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Deep Document Model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pic>
        <p:nvPicPr>
          <p:cNvPr id="9" name="图片 8">
            <a:extLst>
              <a:ext uri="{FF2B5EF4-FFF2-40B4-BE49-F238E27FC236}">
                <a16:creationId xmlns:a16="http://schemas.microsoft.com/office/drawing/2014/main" id="{EDF34956-A4B4-B340-5796-D03C9B80B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850" y="2332618"/>
            <a:ext cx="8763759" cy="3718882"/>
          </a:xfrm>
          <a:prstGeom prst="rect">
            <a:avLst/>
          </a:prstGeom>
        </p:spPr>
      </p:pic>
    </p:spTree>
    <p:extLst>
      <p:ext uri="{BB962C8B-B14F-4D97-AF65-F5344CB8AC3E}">
        <p14:creationId xmlns:p14="http://schemas.microsoft.com/office/powerpoint/2010/main" val="84496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266509"/>
            <a:ext cx="12192000" cy="1208314"/>
          </a:xfrm>
        </p:spPr>
        <p:txBody>
          <a:bodyPr/>
          <a:lstStyle/>
          <a:p>
            <a:r>
              <a:rPr lang="en-AU" sz="3800" cap="none">
                <a:latin typeface="Courier New"/>
                <a:cs typeface="Courier New"/>
              </a:rPr>
              <a:t>   Paper: </a:t>
            </a:r>
            <a:r>
              <a:rPr lang="en-US" altLang="en-US" sz="3800" cap="none">
                <a:latin typeface="Courier New"/>
                <a:cs typeface="Courier New"/>
              </a:rPr>
              <a:t>Accepted ISWC 2023 P&amp;D Track</a:t>
            </a:r>
            <a:br>
              <a:rPr lang="en-AU" sz="3800" cap="none">
                <a:latin typeface="Courier New" panose="02070309020205020404" pitchFamily="49" charset="0"/>
                <a:cs typeface="Courier New" panose="02070309020205020404" pitchFamily="49" charset="0"/>
              </a:rPr>
            </a:br>
            <a:r>
              <a:rPr lang="en-AU" sz="3800" cap="none">
                <a:latin typeface="Courier New"/>
                <a:cs typeface="Courier New"/>
              </a:rPr>
              <a:t>Resource: https</a:t>
            </a:r>
            <a:r>
              <a:rPr lang="en-AU" sz="3800" cap="none">
                <a:latin typeface="Courier New"/>
                <a:ea typeface="+mj-lt"/>
                <a:cs typeface="Courier New"/>
              </a:rPr>
              <a:t>://w3id.org/kgcp/PARSE</a:t>
            </a:r>
            <a:endParaRPr lang="en-US" sz="3800"/>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163775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PARSE: </a:t>
            </a:r>
            <a:r>
              <a:rPr lang="en-US" sz="4800">
                <a:solidFill>
                  <a:schemeClr val="bg1"/>
                </a:solidFill>
                <a:effectLst>
                  <a:outerShdw blurRad="38100" dist="38100" dir="2700000" algn="tl">
                    <a:srgbClr val="000000">
                      <a:alpha val="43137"/>
                    </a:srgbClr>
                  </a:outerShdw>
                </a:effectLst>
                <a:latin typeface="Arial"/>
                <a:ea typeface="Tahoma"/>
                <a:cs typeface="Arial"/>
              </a:rPr>
              <a:t>Papers And Relationships Semantic Extraction</a:t>
            </a:r>
            <a:endParaRPr lang="en-US" altLang="en-US" sz="4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183851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 cont.</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solidFill>
                  <a:srgbClr val="851902"/>
                </a:solidFill>
              </a:rPr>
              <a:t>Presentation program cont.</a:t>
            </a:r>
          </a:p>
          <a:p>
            <a:r>
              <a:rPr lang="en-AU" sz="2200" dirty="0">
                <a:solidFill>
                  <a:srgbClr val="851902"/>
                </a:solidFill>
              </a:rPr>
              <a:t>Indigenous Data Network LD Tooling</a:t>
            </a:r>
            <a:br>
              <a:rPr lang="en-AU" sz="2400" dirty="0">
                <a:solidFill>
                  <a:srgbClr val="851902"/>
                </a:solidFill>
              </a:rPr>
            </a:br>
            <a:r>
              <a:rPr lang="en-AU" sz="1400" dirty="0">
                <a:solidFill>
                  <a:srgbClr val="851902"/>
                </a:solidFill>
              </a:rPr>
              <a:t>Jamie </a:t>
            </a:r>
            <a:r>
              <a:rPr lang="en-AU" sz="1400" dirty="0" err="1">
                <a:solidFill>
                  <a:srgbClr val="851902"/>
                </a:solidFill>
              </a:rPr>
              <a:t>Feiss</a:t>
            </a:r>
            <a:r>
              <a:rPr lang="en-AU" sz="1400" dirty="0">
                <a:solidFill>
                  <a:srgbClr val="851902"/>
                </a:solidFill>
              </a:rPr>
              <a:t> (University of Melbourne)</a:t>
            </a:r>
            <a:endParaRPr lang="en-AU" sz="2200" dirty="0">
              <a:solidFill>
                <a:srgbClr val="851902"/>
              </a:solidFill>
            </a:endParaRPr>
          </a:p>
          <a:p>
            <a:r>
              <a:rPr lang="en-AU" sz="2200" dirty="0">
                <a:solidFill>
                  <a:srgbClr val="851902"/>
                </a:solidFill>
              </a:rPr>
              <a:t>Queensland’s Address Linked Data conversion</a:t>
            </a:r>
            <a:br>
              <a:rPr lang="en-AU" dirty="0">
                <a:solidFill>
                  <a:srgbClr val="851902"/>
                </a:solidFill>
              </a:rPr>
            </a:br>
            <a:r>
              <a:rPr lang="en-AU" sz="1400" dirty="0">
                <a:solidFill>
                  <a:srgbClr val="851902"/>
                </a:solidFill>
              </a:rPr>
              <a:t>Edmond Chuk (</a:t>
            </a:r>
            <a:r>
              <a:rPr lang="en-AU" sz="1400" dirty="0" err="1">
                <a:solidFill>
                  <a:srgbClr val="851902"/>
                </a:solidFill>
              </a:rPr>
              <a:t>KurrawongAI</a:t>
            </a:r>
            <a:r>
              <a:rPr lang="en-AU" sz="1400" dirty="0">
                <a:solidFill>
                  <a:srgbClr val="851902"/>
                </a:solidFill>
              </a:rPr>
              <a:t>, working for the Qld Dept of Resources)</a:t>
            </a:r>
          </a:p>
          <a:p>
            <a:endParaRPr lang="en-AU" sz="1400"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327468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E6A0F5-1141-A00F-27DD-7F8A1BA808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CCD5A-69F8-7C44-8AF6-D041C925865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0" name="Title 1">
            <a:extLst>
              <a:ext uri="{FF2B5EF4-FFF2-40B4-BE49-F238E27FC236}">
                <a16:creationId xmlns:a16="http://schemas.microsoft.com/office/drawing/2014/main" id="{5A0DAFDB-12AA-D0C7-D1DF-03F6FF3E34A9}"/>
              </a:ext>
            </a:extLst>
          </p:cNvPr>
          <p:cNvSpPr txBox="1">
            <a:spLocks noGrp="1"/>
          </p:cNvSpPr>
          <p:nvPr>
            <p:ph type="title"/>
          </p:nvPr>
        </p:nvSpPr>
        <p:spPr bwMode="auto">
          <a:xfrm>
            <a:off x="623888" y="76358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Aim of PARSE</a:t>
            </a:r>
          </a:p>
        </p:txBody>
      </p:sp>
      <p:grpSp>
        <p:nvGrpSpPr>
          <p:cNvPr id="11" name="Group 10">
            <a:extLst>
              <a:ext uri="{FF2B5EF4-FFF2-40B4-BE49-F238E27FC236}">
                <a16:creationId xmlns:a16="http://schemas.microsoft.com/office/drawing/2014/main" id="{27B5B11C-3F56-ABA2-6ECF-433943D6BF87}"/>
              </a:ext>
            </a:extLst>
          </p:cNvPr>
          <p:cNvGrpSpPr/>
          <p:nvPr/>
        </p:nvGrpSpPr>
        <p:grpSpPr>
          <a:xfrm>
            <a:off x="4269301" y="2052043"/>
            <a:ext cx="3527465" cy="3635027"/>
            <a:chOff x="2811060" y="1743894"/>
            <a:chExt cx="4125175" cy="4061115"/>
          </a:xfrm>
        </p:grpSpPr>
        <p:sp>
          <p:nvSpPr>
            <p:cNvPr id="12" name="Freeform 7">
              <a:extLst>
                <a:ext uri="{FF2B5EF4-FFF2-40B4-BE49-F238E27FC236}">
                  <a16:creationId xmlns:a16="http://schemas.microsoft.com/office/drawing/2014/main" id="{F28A51EA-CF7A-577F-6421-D87D4ABAEDFF}"/>
                </a:ext>
              </a:extLst>
            </p:cNvPr>
            <p:cNvSpPr>
              <a:spLocks/>
            </p:cNvSpPr>
            <p:nvPr/>
          </p:nvSpPr>
          <p:spPr bwMode="gray">
            <a:xfrm>
              <a:off x="2811060" y="3813039"/>
              <a:ext cx="2010130" cy="1991970"/>
            </a:xfrm>
            <a:custGeom>
              <a:avLst/>
              <a:gdLst>
                <a:gd name="T0" fmla="*/ 1373933492 w 285"/>
                <a:gd name="T1" fmla="*/ 997671888 h 286"/>
                <a:gd name="T2" fmla="*/ 669170444 w 285"/>
                <a:gd name="T3" fmla="*/ 0 h 286"/>
                <a:gd name="T4" fmla="*/ 0 w 285"/>
                <a:gd name="T5" fmla="*/ 0 h 286"/>
                <a:gd name="T6" fmla="*/ 2028864394 w 285"/>
                <a:gd name="T7" fmla="*/ 1729296545 h 286"/>
                <a:gd name="T8" fmla="*/ 2028864394 w 285"/>
                <a:gd name="T9" fmla="*/ 1160927192 h 286"/>
                <a:gd name="T10" fmla="*/ 1373933492 w 285"/>
                <a:gd name="T11" fmla="*/ 997671888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rgbClr val="4DACF1"/>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3" name="Freeform 8">
              <a:extLst>
                <a:ext uri="{FF2B5EF4-FFF2-40B4-BE49-F238E27FC236}">
                  <a16:creationId xmlns:a16="http://schemas.microsoft.com/office/drawing/2014/main" id="{68BD33F5-6020-788F-0ED0-9623D1348AB0}"/>
                </a:ext>
              </a:extLst>
            </p:cNvPr>
            <p:cNvSpPr>
              <a:spLocks/>
            </p:cNvSpPr>
            <p:nvPr/>
          </p:nvSpPr>
          <p:spPr bwMode="gray">
            <a:xfrm>
              <a:off x="2811060" y="1743894"/>
              <a:ext cx="2010130" cy="1987473"/>
            </a:xfrm>
            <a:custGeom>
              <a:avLst/>
              <a:gdLst>
                <a:gd name="T0" fmla="*/ 861378669 w 285"/>
                <a:gd name="T1" fmla="*/ 1169874221 h 285"/>
                <a:gd name="T2" fmla="*/ 2028864394 w 285"/>
                <a:gd name="T3" fmla="*/ 569784630 h 285"/>
                <a:gd name="T4" fmla="*/ 2028864394 w 285"/>
                <a:gd name="T5" fmla="*/ 0 h 285"/>
                <a:gd name="T6" fmla="*/ 0 w 285"/>
                <a:gd name="T7" fmla="*/ 1727536036 h 285"/>
                <a:gd name="T8" fmla="*/ 669170444 w 285"/>
                <a:gd name="T9" fmla="*/ 1727536036 h 285"/>
                <a:gd name="T10" fmla="*/ 861378669 w 285"/>
                <a:gd name="T11" fmla="*/ 1169874221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rgbClr val="EB8C00"/>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4" name="Freeform 9">
              <a:extLst>
                <a:ext uri="{FF2B5EF4-FFF2-40B4-BE49-F238E27FC236}">
                  <a16:creationId xmlns:a16="http://schemas.microsoft.com/office/drawing/2014/main" id="{6F20ED2E-E0AF-CBF8-1879-577B9A2CC1D2}"/>
                </a:ext>
              </a:extLst>
            </p:cNvPr>
            <p:cNvSpPr>
              <a:spLocks/>
            </p:cNvSpPr>
            <p:nvPr/>
          </p:nvSpPr>
          <p:spPr bwMode="gray">
            <a:xfrm>
              <a:off x="4926105" y="1743894"/>
              <a:ext cx="2010130" cy="1987473"/>
            </a:xfrm>
            <a:custGeom>
              <a:avLst/>
              <a:gdLst>
                <a:gd name="T0" fmla="*/ 654930735 w 285"/>
                <a:gd name="T1" fmla="*/ 727383383 h 285"/>
                <a:gd name="T2" fmla="*/ 1359693782 w 285"/>
                <a:gd name="T3" fmla="*/ 1727536036 h 285"/>
                <a:gd name="T4" fmla="*/ 2028864394 w 285"/>
                <a:gd name="T5" fmla="*/ 1727536036 h 285"/>
                <a:gd name="T6" fmla="*/ 0 w 285"/>
                <a:gd name="T7" fmla="*/ 0 h 285"/>
                <a:gd name="T8" fmla="*/ 0 w 285"/>
                <a:gd name="T9" fmla="*/ 569784630 h 285"/>
                <a:gd name="T10" fmla="*/ 654930735 w 285"/>
                <a:gd name="T11" fmla="*/ 72738338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7D7D7D"/>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5" name="Freeform 10">
              <a:extLst>
                <a:ext uri="{FF2B5EF4-FFF2-40B4-BE49-F238E27FC236}">
                  <a16:creationId xmlns:a16="http://schemas.microsoft.com/office/drawing/2014/main" id="{DE7B4D09-2FF7-521D-FA7F-3B63C8061074}"/>
                </a:ext>
              </a:extLst>
            </p:cNvPr>
            <p:cNvSpPr>
              <a:spLocks/>
            </p:cNvSpPr>
            <p:nvPr/>
          </p:nvSpPr>
          <p:spPr bwMode="gray">
            <a:xfrm>
              <a:off x="4926105" y="3813039"/>
              <a:ext cx="2010130" cy="1991970"/>
            </a:xfrm>
            <a:custGeom>
              <a:avLst/>
              <a:gdLst>
                <a:gd name="T0" fmla="*/ 1167485724 w 285"/>
                <a:gd name="T1" fmla="*/ 556276031 h 286"/>
                <a:gd name="T2" fmla="*/ 0 w 285"/>
                <a:gd name="T3" fmla="*/ 1154880609 h 286"/>
                <a:gd name="T4" fmla="*/ 0 w 285"/>
                <a:gd name="T5" fmla="*/ 1729296545 h 286"/>
                <a:gd name="T6" fmla="*/ 2028864394 w 285"/>
                <a:gd name="T7" fmla="*/ 0 h 286"/>
                <a:gd name="T8" fmla="*/ 1359693782 w 285"/>
                <a:gd name="T9" fmla="*/ 0 h 286"/>
                <a:gd name="T10" fmla="*/ 1167485724 w 285"/>
                <a:gd name="T11" fmla="*/ 556276031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rgbClr val="DB536A"/>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grpSp>
      <p:sp>
        <p:nvSpPr>
          <p:cNvPr id="16" name="Rectangle 10">
            <a:extLst>
              <a:ext uri="{FF2B5EF4-FFF2-40B4-BE49-F238E27FC236}">
                <a16:creationId xmlns:a16="http://schemas.microsoft.com/office/drawing/2014/main" id="{0C69C99C-26E3-63C1-E2E4-81929D122108}"/>
              </a:ext>
            </a:extLst>
          </p:cNvPr>
          <p:cNvSpPr>
            <a:spLocks noChangeArrowheads="1"/>
          </p:cNvSpPr>
          <p:nvPr/>
        </p:nvSpPr>
        <p:spPr bwMode="auto">
          <a:xfrm>
            <a:off x="8014996" y="2074360"/>
            <a:ext cx="3793546" cy="12516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7D7D7D"/>
                </a:solidFill>
                <a:effectLst/>
                <a:uLnTx/>
                <a:uFillTx/>
                <a:latin typeface="Arial"/>
                <a:ea typeface="+mn-ea"/>
                <a:cs typeface="Arial"/>
              </a:rPr>
              <a:t>Automatic Pipeline</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Many academic graphs rely on crowdsourcing, lack automated large-scale construction.</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17" name="Rectangle 10">
            <a:extLst>
              <a:ext uri="{FF2B5EF4-FFF2-40B4-BE49-F238E27FC236}">
                <a16:creationId xmlns:a16="http://schemas.microsoft.com/office/drawing/2014/main" id="{53EC8E74-88E6-EBE9-C7BA-68A70B6954AB}"/>
              </a:ext>
            </a:extLst>
          </p:cNvPr>
          <p:cNvSpPr>
            <a:spLocks noChangeArrowheads="1"/>
          </p:cNvSpPr>
          <p:nvPr/>
        </p:nvSpPr>
        <p:spPr bwMode="auto">
          <a:xfrm>
            <a:off x="1032079" y="2074360"/>
            <a:ext cx="3383419" cy="10746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EB8C00"/>
                </a:solidFill>
                <a:effectLst/>
                <a:uLnTx/>
                <a:uFillTx/>
                <a:latin typeface="Arial"/>
                <a:ea typeface="+mn-ea"/>
                <a:cs typeface="Arial"/>
              </a:rPr>
              <a:t>Deep Content Analysis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sz="1400" b="0" i="0" u="none" strike="noStrike" kern="0" cap="none" spc="0" normalizeH="0" baseline="0" noProof="0">
              <a:ln>
                <a:noFill/>
              </a:ln>
              <a:solidFill>
                <a:srgbClr val="000000"/>
              </a:solidFill>
              <a:effectLst/>
              <a:uLnTx/>
              <a:uFillTx/>
              <a:latin typeface="Arial"/>
              <a:ea typeface="+mn-ea"/>
              <a:cs typeface="Arial"/>
            </a:endParaRP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Graphs show basic details.</a:t>
            </a: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Lack deep content.</a:t>
            </a:r>
            <a:endParaRPr kumimoji="0" lang="en-US" sz="1400" b="1" i="0" u="none" strike="noStrike" kern="0" cap="none" spc="0" normalizeH="0" baseline="0" noProof="0">
              <a:ln>
                <a:noFill/>
              </a:ln>
              <a:solidFill>
                <a:srgbClr val="000000"/>
              </a:solidFill>
              <a:effectLst/>
              <a:uLnTx/>
              <a:uFillTx/>
              <a:latin typeface="Arial"/>
              <a:ea typeface="+mn-ea"/>
              <a:cs typeface="Arial"/>
            </a:endParaRPr>
          </a:p>
        </p:txBody>
      </p:sp>
      <p:sp>
        <p:nvSpPr>
          <p:cNvPr id="18" name="Freeform 31">
            <a:extLst>
              <a:ext uri="{FF2B5EF4-FFF2-40B4-BE49-F238E27FC236}">
                <a16:creationId xmlns:a16="http://schemas.microsoft.com/office/drawing/2014/main" id="{921D13F3-08E1-5735-F9D0-BB494F94BED9}"/>
              </a:ext>
            </a:extLst>
          </p:cNvPr>
          <p:cNvSpPr/>
          <p:nvPr/>
        </p:nvSpPr>
        <p:spPr>
          <a:xfrm flipH="1">
            <a:off x="1023279" y="2008551"/>
            <a:ext cx="4184319" cy="18527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EB8C00"/>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9" name="Freeform 33">
            <a:extLst>
              <a:ext uri="{FF2B5EF4-FFF2-40B4-BE49-F238E27FC236}">
                <a16:creationId xmlns:a16="http://schemas.microsoft.com/office/drawing/2014/main" id="{CCAB1C73-F065-3BC8-529F-350F8760183F}"/>
              </a:ext>
            </a:extLst>
          </p:cNvPr>
          <p:cNvSpPr/>
          <p:nvPr/>
        </p:nvSpPr>
        <p:spPr>
          <a:xfrm flipH="1" flipV="1">
            <a:off x="1023279" y="5587334"/>
            <a:ext cx="4184320" cy="224539"/>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4DACF1"/>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0" name="Rectangle 10">
            <a:extLst>
              <a:ext uri="{FF2B5EF4-FFF2-40B4-BE49-F238E27FC236}">
                <a16:creationId xmlns:a16="http://schemas.microsoft.com/office/drawing/2014/main" id="{28CE4008-C9BB-77CF-2804-013FB4F0AC7B}"/>
              </a:ext>
            </a:extLst>
          </p:cNvPr>
          <p:cNvSpPr>
            <a:spLocks noChangeArrowheads="1"/>
          </p:cNvSpPr>
          <p:nvPr/>
        </p:nvSpPr>
        <p:spPr bwMode="auto">
          <a:xfrm>
            <a:off x="1032078" y="4602135"/>
            <a:ext cx="3383419"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4DACF1"/>
                </a:solidFill>
                <a:effectLst/>
                <a:uLnTx/>
                <a:uFillTx/>
                <a:latin typeface="Arial"/>
                <a:ea typeface="+mn-ea"/>
                <a:cs typeface="Arial"/>
              </a:rPr>
              <a:t>Enhance LLMs: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LLMs have AI hallucination, generating false info.</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1" name="Freeform 29">
            <a:extLst>
              <a:ext uri="{FF2B5EF4-FFF2-40B4-BE49-F238E27FC236}">
                <a16:creationId xmlns:a16="http://schemas.microsoft.com/office/drawing/2014/main" id="{D1737FE6-5899-8E6B-C975-3D40406A6C41}"/>
              </a:ext>
            </a:extLst>
          </p:cNvPr>
          <p:cNvSpPr/>
          <p:nvPr/>
        </p:nvSpPr>
        <p:spPr>
          <a:xfrm>
            <a:off x="6869726" y="2012331"/>
            <a:ext cx="4634016" cy="18149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7D7D7D"/>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2" name="Freeform 35">
            <a:extLst>
              <a:ext uri="{FF2B5EF4-FFF2-40B4-BE49-F238E27FC236}">
                <a16:creationId xmlns:a16="http://schemas.microsoft.com/office/drawing/2014/main" id="{19A2EF29-E6BA-E6AF-4CF1-FFAF438090BC}"/>
              </a:ext>
            </a:extLst>
          </p:cNvPr>
          <p:cNvSpPr/>
          <p:nvPr/>
        </p:nvSpPr>
        <p:spPr>
          <a:xfrm flipV="1">
            <a:off x="6869726" y="5587335"/>
            <a:ext cx="4634016" cy="204666"/>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DB536A"/>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3" name="Rectangle 10">
            <a:extLst>
              <a:ext uri="{FF2B5EF4-FFF2-40B4-BE49-F238E27FC236}">
                <a16:creationId xmlns:a16="http://schemas.microsoft.com/office/drawing/2014/main" id="{DF588BE8-1837-D8AA-2EFC-CFAAFBF2CF50}"/>
              </a:ext>
            </a:extLst>
          </p:cNvPr>
          <p:cNvSpPr>
            <a:spLocks noChangeArrowheads="1"/>
          </p:cNvSpPr>
          <p:nvPr/>
        </p:nvSpPr>
        <p:spPr bwMode="auto">
          <a:xfrm>
            <a:off x="8014996" y="4671077"/>
            <a:ext cx="3793546"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DB536A"/>
                </a:solidFill>
                <a:effectLst/>
                <a:uLnTx/>
                <a:uFillTx/>
                <a:latin typeface="Arial"/>
                <a:ea typeface="+mn-ea"/>
                <a:cs typeface="Arial"/>
              </a:rPr>
              <a:t>Section-Wise Parsing</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a:p>
            <a:pPr marL="285750" marR="0" lvl="1" indent="-285750" algn="l" defTabSz="851060" rtl="0" eaLnBrk="0" fontAlgn="auto" latinLnBrk="0" hangingPunct="0">
              <a:lnSpc>
                <a:spcPct val="100000"/>
              </a:lnSpc>
              <a:spcBef>
                <a:spcPts val="0"/>
              </a:spcBef>
              <a:spcAft>
                <a:spcPts val="342"/>
              </a:spcAft>
              <a:buClrTx/>
              <a:buSzPct val="100000"/>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Existing KGs ignore </a:t>
            </a:r>
            <a:r>
              <a:rPr kumimoji="0" lang="en-US" altLang="zh-CN" sz="1400" b="0" i="0" u="none" strike="noStrike" kern="0" cap="none" spc="0" normalizeH="0" baseline="0" noProof="0" err="1">
                <a:ln>
                  <a:noFill/>
                </a:ln>
                <a:solidFill>
                  <a:srgbClr val="000000"/>
                </a:solidFill>
                <a:effectLst/>
                <a:uLnTx/>
                <a:uFillTx/>
                <a:latin typeface="Arial"/>
                <a:ea typeface="+mn-ea"/>
                <a:cs typeface="Arial"/>
              </a:rPr>
              <a:t>IMRaD</a:t>
            </a:r>
            <a:r>
              <a:rPr kumimoji="0" lang="en-US" altLang="zh-CN" sz="1400" b="0" i="0" u="none" strike="noStrike" kern="0" cap="none" spc="0" normalizeH="0" baseline="0" noProof="0">
                <a:ln>
                  <a:noFill/>
                </a:ln>
                <a:solidFill>
                  <a:srgbClr val="000000"/>
                </a:solidFill>
                <a:effectLst/>
                <a:uLnTx/>
                <a:uFillTx/>
                <a:latin typeface="Arial"/>
                <a:ea typeface="+mn-ea"/>
                <a:cs typeface="Arial"/>
              </a:rPr>
              <a:t>, miss deep paper insights.</a:t>
            </a:r>
            <a:endParaRPr kumimoji="0" lang="en-US"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4" name="Rectangle 23">
            <a:extLst>
              <a:ext uri="{FF2B5EF4-FFF2-40B4-BE49-F238E27FC236}">
                <a16:creationId xmlns:a16="http://schemas.microsoft.com/office/drawing/2014/main" id="{F6DB3639-E951-63CD-0154-FCA088900E15}"/>
              </a:ext>
            </a:extLst>
          </p:cNvPr>
          <p:cNvSpPr/>
          <p:nvPr/>
        </p:nvSpPr>
        <p:spPr>
          <a:xfrm>
            <a:off x="4872028" y="3631695"/>
            <a:ext cx="239539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srgbClr val="527688"/>
                </a:solidFill>
                <a:effectLst/>
                <a:uLnTx/>
                <a:uFillTx/>
                <a:latin typeface="Arial"/>
                <a:ea typeface="+mn-ea"/>
                <a:cs typeface="Arial"/>
              </a:rPr>
              <a:t>Aim of PARSE</a:t>
            </a:r>
          </a:p>
        </p:txBody>
      </p:sp>
      <p:sp>
        <p:nvSpPr>
          <p:cNvPr id="25" name="Rectangle 24">
            <a:extLst>
              <a:ext uri="{FF2B5EF4-FFF2-40B4-BE49-F238E27FC236}">
                <a16:creationId xmlns:a16="http://schemas.microsoft.com/office/drawing/2014/main" id="{636E43AF-C9F5-3DD0-5E52-02A473FD6E98}"/>
              </a:ext>
            </a:extLst>
          </p:cNvPr>
          <p:cNvSpPr/>
          <p:nvPr/>
        </p:nvSpPr>
        <p:spPr>
          <a:xfrm rot="18815338">
            <a:off x="4555760" y="2624844"/>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Deep Contents Analysis</a:t>
            </a:r>
          </a:p>
        </p:txBody>
      </p:sp>
      <p:sp>
        <p:nvSpPr>
          <p:cNvPr id="26" name="Rectangle 25">
            <a:extLst>
              <a:ext uri="{FF2B5EF4-FFF2-40B4-BE49-F238E27FC236}">
                <a16:creationId xmlns:a16="http://schemas.microsoft.com/office/drawing/2014/main" id="{9111478B-57A9-5753-8132-73312DD4CF2D}"/>
              </a:ext>
            </a:extLst>
          </p:cNvPr>
          <p:cNvSpPr/>
          <p:nvPr/>
        </p:nvSpPr>
        <p:spPr>
          <a:xfrm rot="2941930">
            <a:off x="5461070" y="2595426"/>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Automatic Pipeline</a:t>
            </a:r>
          </a:p>
        </p:txBody>
      </p:sp>
      <p:sp>
        <p:nvSpPr>
          <p:cNvPr id="27" name="Rectangle 26">
            <a:extLst>
              <a:ext uri="{FF2B5EF4-FFF2-40B4-BE49-F238E27FC236}">
                <a16:creationId xmlns:a16="http://schemas.microsoft.com/office/drawing/2014/main" id="{4E825C25-82D0-FF8F-2FC4-17A695E44CDA}"/>
              </a:ext>
            </a:extLst>
          </p:cNvPr>
          <p:cNvSpPr/>
          <p:nvPr/>
        </p:nvSpPr>
        <p:spPr>
          <a:xfrm rot="2701602">
            <a:off x="4560159" y="3682624"/>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Enhance LLMs</a:t>
            </a:r>
          </a:p>
        </p:txBody>
      </p:sp>
      <p:sp>
        <p:nvSpPr>
          <p:cNvPr id="28" name="Rectangle 27">
            <a:extLst>
              <a:ext uri="{FF2B5EF4-FFF2-40B4-BE49-F238E27FC236}">
                <a16:creationId xmlns:a16="http://schemas.microsoft.com/office/drawing/2014/main" id="{F56FC620-FF56-6481-0855-DE0EF222A487}"/>
              </a:ext>
            </a:extLst>
          </p:cNvPr>
          <p:cNvSpPr/>
          <p:nvPr/>
        </p:nvSpPr>
        <p:spPr>
          <a:xfrm rot="18781003">
            <a:off x="5545068" y="3656017"/>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Section-wised  Parsing</a:t>
            </a:r>
          </a:p>
        </p:txBody>
      </p:sp>
    </p:spTree>
    <p:extLst>
      <p:ext uri="{BB962C8B-B14F-4D97-AF65-F5344CB8AC3E}">
        <p14:creationId xmlns:p14="http://schemas.microsoft.com/office/powerpoint/2010/main" val="2769837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7F4E-3C1B-4FCE-DD19-0F44F7A0CCD9}"/>
              </a:ext>
            </a:extLst>
          </p:cNvPr>
          <p:cNvSpPr>
            <a:spLocks noGrp="1"/>
          </p:cNvSpPr>
          <p:nvPr>
            <p:ph type="title"/>
          </p:nvPr>
        </p:nvSpPr>
        <p:spPr/>
        <p:txBody>
          <a:bodyPr/>
          <a:lstStyle/>
          <a:p>
            <a:r>
              <a:rPr lang="en-US"/>
              <a:t>PARSE Pipeline</a:t>
            </a:r>
          </a:p>
        </p:txBody>
      </p:sp>
      <p:pic>
        <p:nvPicPr>
          <p:cNvPr id="6" name="Content Placeholder 5" descr="A diagram of a computer&#10;&#10;Description automatically generated with medium confidence">
            <a:extLst>
              <a:ext uri="{FF2B5EF4-FFF2-40B4-BE49-F238E27FC236}">
                <a16:creationId xmlns:a16="http://schemas.microsoft.com/office/drawing/2014/main" id="{473F2639-E49F-575E-162C-665E5FCC0E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073585"/>
            <a:ext cx="10972800" cy="3895106"/>
          </a:xfrm>
        </p:spPr>
      </p:pic>
      <p:sp>
        <p:nvSpPr>
          <p:cNvPr id="4" name="Slide Number Placeholder 3">
            <a:extLst>
              <a:ext uri="{FF2B5EF4-FFF2-40B4-BE49-F238E27FC236}">
                <a16:creationId xmlns:a16="http://schemas.microsoft.com/office/drawing/2014/main" id="{BD5D972B-0639-AD7C-0BBA-58F03C1F87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82617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C995-495D-D381-B45D-EB65C6E461BD}"/>
              </a:ext>
            </a:extLst>
          </p:cNvPr>
          <p:cNvSpPr>
            <a:spLocks noGrp="1"/>
          </p:cNvSpPr>
          <p:nvPr>
            <p:ph type="title"/>
          </p:nvPr>
        </p:nvSpPr>
        <p:spPr/>
        <p:txBody>
          <a:bodyPr/>
          <a:lstStyle/>
          <a:p>
            <a:r>
              <a:rPr lang="en-US"/>
              <a:t>Result of PARSE </a:t>
            </a:r>
          </a:p>
        </p:txBody>
      </p:sp>
      <p:pic>
        <p:nvPicPr>
          <p:cNvPr id="6" name="Content Placeholder 5">
            <a:extLst>
              <a:ext uri="{FF2B5EF4-FFF2-40B4-BE49-F238E27FC236}">
                <a16:creationId xmlns:a16="http://schemas.microsoft.com/office/drawing/2014/main" id="{8916BB4B-8724-531D-7ECB-7F0664753B46}"/>
              </a:ext>
            </a:extLst>
          </p:cNvPr>
          <p:cNvPicPr>
            <a:picLocks noGrp="1" noChangeAspect="1"/>
          </p:cNvPicPr>
          <p:nvPr>
            <p:ph idx="1"/>
          </p:nvPr>
        </p:nvPicPr>
        <p:blipFill>
          <a:blip r:embed="rId3"/>
          <a:stretch>
            <a:fillRect/>
          </a:stretch>
        </p:blipFill>
        <p:spPr>
          <a:xfrm>
            <a:off x="700514" y="1907117"/>
            <a:ext cx="10790972" cy="3905688"/>
          </a:xfrm>
        </p:spPr>
      </p:pic>
      <p:sp>
        <p:nvSpPr>
          <p:cNvPr id="4" name="Slide Number Placeholder 3">
            <a:extLst>
              <a:ext uri="{FF2B5EF4-FFF2-40B4-BE49-F238E27FC236}">
                <a16:creationId xmlns:a16="http://schemas.microsoft.com/office/drawing/2014/main" id="{955EFC76-D77D-AD08-B117-89D8141E7B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052059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ASKG:</a:t>
            </a:r>
            <a:endParaRPr lang="en-US"/>
          </a:p>
          <a:p>
            <a:pPr algn="ctr"/>
            <a:r>
              <a:rPr lang="en-US" altLang="en-US" sz="4800">
                <a:solidFill>
                  <a:schemeClr val="bg1"/>
                </a:solidFill>
                <a:effectLst>
                  <a:outerShdw blurRad="38100" dist="38100" dir="2700000" algn="tl">
                    <a:srgbClr val="000000">
                      <a:alpha val="43137"/>
                    </a:srgbClr>
                  </a:outerShdw>
                </a:effectLst>
              </a:rPr>
              <a:t>ANU Scholarly KG</a:t>
            </a:r>
          </a:p>
        </p:txBody>
      </p:sp>
    </p:spTree>
    <p:extLst>
      <p:ext uri="{BB962C8B-B14F-4D97-AF65-F5344CB8AC3E}">
        <p14:creationId xmlns:p14="http://schemas.microsoft.com/office/powerpoint/2010/main" val="829006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5" name="Title 1">
            <a:extLst>
              <a:ext uri="{FF2B5EF4-FFF2-40B4-BE49-F238E27FC236}">
                <a16:creationId xmlns:a16="http://schemas.microsoft.com/office/drawing/2014/main" id="{9FCD7AD8-F32E-EA78-3238-D33AEE3531A5}"/>
              </a:ext>
            </a:extLst>
          </p:cNvPr>
          <p:cNvSpPr>
            <a:spLocks noGrp="1"/>
          </p:cNvSpPr>
          <p:nvPr>
            <p:ph type="title"/>
          </p:nvPr>
        </p:nvSpPr>
        <p:spPr>
          <a:xfrm>
            <a:off x="609601" y="783782"/>
            <a:ext cx="10972800" cy="1143000"/>
          </a:xfrm>
        </p:spPr>
        <p:txBody>
          <a:bodyPr/>
          <a:lstStyle/>
          <a:p>
            <a:r>
              <a:rPr lang="en-US"/>
              <a:t>ASKG Ontology Design</a:t>
            </a:r>
          </a:p>
        </p:txBody>
      </p:sp>
      <p:pic>
        <p:nvPicPr>
          <p:cNvPr id="9" name="Picture 8">
            <a:extLst>
              <a:ext uri="{FF2B5EF4-FFF2-40B4-BE49-F238E27FC236}">
                <a16:creationId xmlns:a16="http://schemas.microsoft.com/office/drawing/2014/main" id="{F56FB9AB-090B-DA96-5285-1772A74C8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06676"/>
            <a:ext cx="12192000" cy="4190429"/>
          </a:xfrm>
          <a:prstGeom prst="rect">
            <a:avLst/>
          </a:prstGeom>
        </p:spPr>
      </p:pic>
    </p:spTree>
    <p:extLst>
      <p:ext uri="{BB962C8B-B14F-4D97-AF65-F5344CB8AC3E}">
        <p14:creationId xmlns:p14="http://schemas.microsoft.com/office/powerpoint/2010/main" val="2717025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20" name="Picture 19">
            <a:extLst>
              <a:ext uri="{FF2B5EF4-FFF2-40B4-BE49-F238E27FC236}">
                <a16:creationId xmlns:a16="http://schemas.microsoft.com/office/drawing/2014/main" id="{4B6B8149-6510-1655-4CEA-E2063B10DE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9558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1485CA2C-62A1-0AA7-6134-D5AD5FDC5D79}"/>
              </a:ext>
            </a:extLst>
          </p:cNvPr>
          <p:cNvSpPr txBox="1">
            <a:spLocks/>
          </p:cNvSpPr>
          <p:nvPr/>
        </p:nvSpPr>
        <p:spPr bwMode="auto">
          <a:xfrm>
            <a:off x="694265" y="77437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DOMO Ontology Design</a:t>
            </a:r>
          </a:p>
        </p:txBody>
      </p:sp>
      <p:pic>
        <p:nvPicPr>
          <p:cNvPr id="14" name="Picture 13">
            <a:extLst>
              <a:ext uri="{FF2B5EF4-FFF2-40B4-BE49-F238E27FC236}">
                <a16:creationId xmlns:a16="http://schemas.microsoft.com/office/drawing/2014/main" id="{59EEC9DE-DA0D-3EAB-1893-D58F002C1AFB}"/>
              </a:ext>
            </a:extLst>
          </p:cNvPr>
          <p:cNvPicPr>
            <a:picLocks noChangeAspect="1"/>
          </p:cNvPicPr>
          <p:nvPr/>
        </p:nvPicPr>
        <p:blipFill>
          <a:blip r:embed="rId3"/>
          <a:stretch>
            <a:fillRect/>
          </a:stretch>
        </p:blipFill>
        <p:spPr>
          <a:xfrm>
            <a:off x="1335140" y="1711662"/>
            <a:ext cx="9427643" cy="4724734"/>
          </a:xfrm>
          <a:prstGeom prst="rect">
            <a:avLst/>
          </a:prstGeom>
        </p:spPr>
      </p:pic>
    </p:spTree>
    <p:extLst>
      <p:ext uri="{BB962C8B-B14F-4D97-AF65-F5344CB8AC3E}">
        <p14:creationId xmlns:p14="http://schemas.microsoft.com/office/powerpoint/2010/main" val="1272093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KG-LLM Interactions:</a:t>
            </a:r>
            <a:endParaRPr lang="en-US">
              <a:solidFill>
                <a:schemeClr val="bg1"/>
              </a:solidFill>
            </a:endParaRPr>
          </a:p>
          <a:p>
            <a:pPr algn="ctr"/>
            <a:r>
              <a:rPr lang="en-US" altLang="en-US" sz="4800">
                <a:solidFill>
                  <a:schemeClr val="bg1"/>
                </a:solidFill>
                <a:effectLst>
                  <a:outerShdw blurRad="38100" dist="38100" dir="2700000" algn="tl">
                    <a:srgbClr val="000000">
                      <a:alpha val="43137"/>
                    </a:srgbClr>
                  </a:outerShdw>
                </a:effectLst>
              </a:rPr>
              <a:t>Triple Mapping Process</a:t>
            </a:r>
          </a:p>
        </p:txBody>
      </p:sp>
    </p:spTree>
    <p:extLst>
      <p:ext uri="{BB962C8B-B14F-4D97-AF65-F5344CB8AC3E}">
        <p14:creationId xmlns:p14="http://schemas.microsoft.com/office/powerpoint/2010/main" val="2237986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A493B2-30EC-58FB-6110-5D853929DDA9}"/>
              </a:ext>
            </a:extLst>
          </p:cNvPr>
          <p:cNvPicPr>
            <a:picLocks noGrp="1" noChangeAspect="1"/>
          </p:cNvPicPr>
          <p:nvPr>
            <p:ph idx="1"/>
          </p:nvPr>
        </p:nvPicPr>
        <p:blipFill>
          <a:blip r:embed="rId3"/>
          <a:stretch>
            <a:fillRect/>
          </a:stretch>
        </p:blipFill>
        <p:spPr>
          <a:xfrm>
            <a:off x="3244" y="1648237"/>
            <a:ext cx="12190024" cy="4820469"/>
          </a:xfrm>
        </p:spPr>
      </p:pic>
      <p:sp>
        <p:nvSpPr>
          <p:cNvPr id="2" name="Title 1">
            <a:extLst>
              <a:ext uri="{FF2B5EF4-FFF2-40B4-BE49-F238E27FC236}">
                <a16:creationId xmlns:a16="http://schemas.microsoft.com/office/drawing/2014/main" id="{58C5D72D-67BF-4593-465C-C6E5E7A7D825}"/>
              </a:ext>
            </a:extLst>
          </p:cNvPr>
          <p:cNvSpPr>
            <a:spLocks noGrp="1"/>
          </p:cNvSpPr>
          <p:nvPr>
            <p:ph type="title"/>
          </p:nvPr>
        </p:nvSpPr>
        <p:spPr>
          <a:xfrm>
            <a:off x="624417" y="638513"/>
            <a:ext cx="10972800" cy="1143000"/>
          </a:xfrm>
        </p:spPr>
        <p:txBody>
          <a:bodyPr/>
          <a:lstStyle/>
          <a:p>
            <a:r>
              <a:rPr lang="en-US" altLang="zh-TW"/>
              <a:t>Triple Mapping Process (TMP)</a:t>
            </a:r>
            <a:endParaRPr lang="zh-TW" altLang="en-US"/>
          </a:p>
        </p:txBody>
      </p:sp>
      <p:sp>
        <p:nvSpPr>
          <p:cNvPr id="4" name="Slide Number Placeholder 3">
            <a:extLst>
              <a:ext uri="{FF2B5EF4-FFF2-40B4-BE49-F238E27FC236}">
                <a16:creationId xmlns:a16="http://schemas.microsoft.com/office/drawing/2014/main" id="{A091FF01-F053-5335-E50E-AE6A8C0D4F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71017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1935521" y="384993"/>
            <a:ext cx="7496503" cy="838096"/>
          </a:xfrm>
        </p:spPr>
        <p:txBody>
          <a:bodyPr>
            <a:normAutofit/>
          </a:bodyPr>
          <a:lstStyle/>
          <a:p>
            <a:r>
              <a:rPr lang="en-AU" sz="3200" b="1" dirty="0">
                <a:solidFill>
                  <a:srgbClr val="000F46"/>
                </a:solidFill>
                <a:latin typeface="Georgia" panose="02040502050405020303" pitchFamily="18" charset="0"/>
              </a:rPr>
              <a:t>The Indigenous Data Network</a:t>
            </a:r>
            <a:br>
              <a:rPr lang="en-AU" sz="2400" dirty="0">
                <a:solidFill>
                  <a:srgbClr val="000F46"/>
                </a:solidFill>
                <a:latin typeface="Georgia" panose="02040502050405020303" pitchFamily="18" charset="0"/>
              </a:rPr>
            </a:br>
            <a:r>
              <a:rPr lang="en-AU" sz="1800" b="1" dirty="0">
                <a:solidFill>
                  <a:srgbClr val="000F46"/>
                </a:solidFill>
                <a:latin typeface="Georgia" panose="02040502050405020303" pitchFamily="18" charset="0"/>
              </a:rPr>
              <a:t>by Jamie </a:t>
            </a:r>
            <a:r>
              <a:rPr lang="en-AU" sz="1800" b="1" dirty="0" err="1">
                <a:solidFill>
                  <a:srgbClr val="000F46"/>
                </a:solidFill>
                <a:latin typeface="Georgia" panose="02040502050405020303" pitchFamily="18" charset="0"/>
              </a:rPr>
              <a:t>Feiss</a:t>
            </a:r>
            <a:r>
              <a:rPr lang="en-AU" sz="1800" b="1" dirty="0">
                <a:solidFill>
                  <a:srgbClr val="000F46"/>
                </a:solidFill>
                <a:latin typeface="Georgia" panose="02040502050405020303" pitchFamily="18" charset="0"/>
              </a:rPr>
              <a:t>, University of Melbourne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825624"/>
            <a:ext cx="10975428" cy="4816913"/>
          </a:xfrm>
        </p:spPr>
        <p:txBody>
          <a:bodyPr>
            <a:normAutofit fontScale="92500"/>
          </a:bodyPr>
          <a:lstStyle/>
          <a:p>
            <a:pPr marL="342900" indent="-342900">
              <a:buFont typeface="Arial" panose="020B0604020202020204" pitchFamily="34" charset="0"/>
              <a:buChar char="•"/>
            </a:pPr>
            <a:r>
              <a:rPr lang="en-AU" dirty="0">
                <a:solidFill>
                  <a:schemeClr val="tx2"/>
                </a:solidFill>
              </a:rPr>
              <a:t>The Indigenous Data Network (IDN) - </a:t>
            </a:r>
            <a:r>
              <a:rPr lang="en-AU" dirty="0">
                <a:hlinkClick r:id="rId3"/>
              </a:rPr>
              <a:t>https://idnau.org/</a:t>
            </a:r>
            <a:endParaRPr lang="en-AU" dirty="0"/>
          </a:p>
          <a:p>
            <a:pPr marL="558900" lvl="1" indent="-342900"/>
            <a:r>
              <a:rPr lang="en-AU" dirty="0">
                <a:solidFill>
                  <a:schemeClr val="tx2"/>
                </a:solidFill>
              </a:rPr>
              <a:t>Maintained in the University of Melbourne</a:t>
            </a:r>
          </a:p>
          <a:p>
            <a:pPr marL="558900" lvl="1" indent="-342900"/>
            <a:r>
              <a:rPr lang="en-AU" dirty="0">
                <a:solidFill>
                  <a:schemeClr val="tx2"/>
                </a:solidFill>
              </a:rPr>
              <a:t>A national network of researchers, organisations &amp; departments focused on Indigenous data governance</a:t>
            </a:r>
          </a:p>
          <a:p>
            <a:pPr marL="342900" indent="-342900">
              <a:buFont typeface="Arial" panose="020B0604020202020204" pitchFamily="34" charset="0"/>
              <a:buChar char="•"/>
            </a:pPr>
            <a:r>
              <a:rPr lang="en-AU" dirty="0">
                <a:solidFill>
                  <a:schemeClr val="tx2"/>
                </a:solidFill>
              </a:rPr>
              <a:t>The IDN data catalogue - </a:t>
            </a:r>
            <a:r>
              <a:rPr lang="en-AU" dirty="0">
                <a:hlinkClick r:id="rId4"/>
              </a:rPr>
              <a:t>https://data.idnau.org/</a:t>
            </a:r>
            <a:endParaRPr lang="en-AU" dirty="0"/>
          </a:p>
          <a:p>
            <a:pPr marL="558900" lvl="1" indent="-342900"/>
            <a:r>
              <a:rPr lang="en-AU" dirty="0">
                <a:solidFill>
                  <a:schemeClr val="tx2"/>
                </a:solidFill>
              </a:rPr>
              <a:t>A Linked Data API – displays catalogues, spatial datasets &amp; vocabularies in the IDN KG</a:t>
            </a:r>
          </a:p>
          <a:p>
            <a:pPr marL="558900" lvl="1" indent="-342900"/>
            <a:r>
              <a:rPr lang="en-AU" dirty="0">
                <a:solidFill>
                  <a:schemeClr val="tx2"/>
                </a:solidFill>
              </a:rPr>
              <a:t>FAIR &amp; CARE scoring of catalogue metadata</a:t>
            </a:r>
          </a:p>
          <a:p>
            <a:pPr marL="558900" lvl="1" indent="-342900"/>
            <a:r>
              <a:rPr lang="en-AU" dirty="0">
                <a:solidFill>
                  <a:schemeClr val="tx2"/>
                </a:solidFill>
              </a:rPr>
              <a:t>Geospatial search using the Loc-I framework</a:t>
            </a:r>
          </a:p>
          <a:p>
            <a:pPr marL="342900" indent="-342900">
              <a:buFont typeface="Arial" panose="020B0604020202020204" pitchFamily="34" charset="0"/>
              <a:buChar char="•"/>
            </a:pPr>
            <a:r>
              <a:rPr lang="en-AU" dirty="0">
                <a:solidFill>
                  <a:schemeClr val="tx2"/>
                </a:solidFill>
              </a:rPr>
              <a:t>The IDN metadata entry tool - </a:t>
            </a:r>
            <a:r>
              <a:rPr lang="en-AU" dirty="0">
                <a:hlinkClick r:id="rId5"/>
              </a:rPr>
              <a:t>https://idn-au.github.io/idn-metadata-creator/</a:t>
            </a:r>
            <a:endParaRPr lang="en-AU" dirty="0"/>
          </a:p>
          <a:p>
            <a:pPr marL="558900" lvl="1" indent="-342900"/>
            <a:r>
              <a:rPr lang="en-AU" dirty="0">
                <a:solidFill>
                  <a:schemeClr val="tx2"/>
                </a:solidFill>
              </a:rPr>
              <a:t>Educational tool – user-friendly form for creating metadata</a:t>
            </a:r>
          </a:p>
          <a:p>
            <a:pPr marL="558900" lvl="1" indent="-342900"/>
            <a:r>
              <a:rPr lang="en-AU" dirty="0">
                <a:solidFill>
                  <a:schemeClr val="tx2"/>
                </a:solidFill>
              </a:rPr>
              <a:t>Dynamic FAIR &amp; CARE scoring</a:t>
            </a:r>
          </a:p>
          <a:p>
            <a:pPr marL="558900" lvl="1" indent="-342900"/>
            <a:r>
              <a:rPr lang="en-AU" dirty="0">
                <a:solidFill>
                  <a:schemeClr val="tx2"/>
                </a:solidFill>
              </a:rPr>
              <a:t>RDF metadata generation</a:t>
            </a:r>
          </a:p>
        </p:txBody>
      </p:sp>
      <p:pic>
        <p:nvPicPr>
          <p:cNvPr id="7" name="Picture 6">
            <a:extLst>
              <a:ext uri="{FF2B5EF4-FFF2-40B4-BE49-F238E27FC236}">
                <a16:creationId xmlns:a16="http://schemas.microsoft.com/office/drawing/2014/main" id="{64FB8FEE-72A9-EDA0-666A-93CA2EA14BAA}"/>
              </a:ext>
            </a:extLst>
          </p:cNvPr>
          <p:cNvPicPr>
            <a:picLocks noChangeAspect="1"/>
          </p:cNvPicPr>
          <p:nvPr/>
        </p:nvPicPr>
        <p:blipFill>
          <a:blip r:embed="rId6"/>
          <a:stretch>
            <a:fillRect/>
          </a:stretch>
        </p:blipFill>
        <p:spPr>
          <a:xfrm>
            <a:off x="0" y="0"/>
            <a:ext cx="1935521" cy="1608083"/>
          </a:xfrm>
          <a:prstGeom prst="rect">
            <a:avLst/>
          </a:prstGeom>
        </p:spPr>
      </p:pic>
      <p:pic>
        <p:nvPicPr>
          <p:cNvPr id="1028" name="Picture 4">
            <a:extLst>
              <a:ext uri="{FF2B5EF4-FFF2-40B4-BE49-F238E27FC236}">
                <a16:creationId xmlns:a16="http://schemas.microsoft.com/office/drawing/2014/main" id="{DF33F197-E242-2718-6D2D-C079F78D3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7283" y="72204"/>
            <a:ext cx="1650561" cy="170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88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30"/>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98" name="Google Shape;198;p30"/>
          <p:cNvSpPr txBox="1">
            <a:spLocks noGrp="1"/>
          </p:cNvSpPr>
          <p:nvPr>
            <p:ph type="title" idx="4294967295"/>
          </p:nvPr>
        </p:nvSpPr>
        <p:spPr>
          <a:xfrm>
            <a:off x="1096367" y="1529567"/>
            <a:ext cx="6859200" cy="1543200"/>
          </a:xfrm>
          <a:prstGeom prst="rect">
            <a:avLst/>
          </a:prstGeom>
        </p:spPr>
        <p:txBody>
          <a:bodyPr spcFirstLastPara="1" wrap="square" lIns="0" tIns="0" rIns="0" bIns="0" anchor="t" anchorCtr="0">
            <a:noAutofit/>
          </a:bodyPr>
          <a:lstStyle/>
          <a:p>
            <a:r>
              <a:rPr lang="en-GB" dirty="0"/>
              <a:t>ARDC report for AGLDWG 2023 AGM </a:t>
            </a:r>
            <a:endParaRPr dirty="0"/>
          </a:p>
          <a:p>
            <a:pPr>
              <a:spcBef>
                <a:spcPts val="400"/>
              </a:spcBef>
            </a:pPr>
            <a:endParaRPr sz="2667" b="0" dirty="0"/>
          </a:p>
          <a:p>
            <a:pPr>
              <a:spcBef>
                <a:spcPts val="267"/>
              </a:spcBef>
              <a:spcAft>
                <a:spcPts val="267"/>
              </a:spcAft>
            </a:pPr>
            <a:r>
              <a:rPr lang="en-GB" sz="2400" b="0" dirty="0"/>
              <a:t>Richard Walker</a:t>
            </a:r>
            <a:endParaRPr sz="2400" b="0" dirty="0"/>
          </a:p>
        </p:txBody>
      </p:sp>
      <p:grpSp>
        <p:nvGrpSpPr>
          <p:cNvPr id="199" name="Google Shape;199;p30"/>
          <p:cNvGrpSpPr/>
          <p:nvPr/>
        </p:nvGrpSpPr>
        <p:grpSpPr>
          <a:xfrm>
            <a:off x="8106600" y="2349534"/>
            <a:ext cx="125600" cy="613700"/>
            <a:chOff x="6193700" y="1865950"/>
            <a:chExt cx="94200" cy="460275"/>
          </a:xfrm>
        </p:grpSpPr>
        <p:sp>
          <p:nvSpPr>
            <p:cNvPr id="200" name="Google Shape;200;p30"/>
            <p:cNvSpPr/>
            <p:nvPr/>
          </p:nvSpPr>
          <p:spPr>
            <a:xfrm>
              <a:off x="6193700" y="1865950"/>
              <a:ext cx="94200" cy="94200"/>
            </a:xfrm>
            <a:prstGeom prst="rect">
              <a:avLst/>
            </a:prstGeom>
            <a:solidFill>
              <a:srgbClr val="00B0D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1" name="Google Shape;201;p30"/>
            <p:cNvSpPr/>
            <p:nvPr/>
          </p:nvSpPr>
          <p:spPr>
            <a:xfrm>
              <a:off x="6193700" y="1987975"/>
              <a:ext cx="94200" cy="94200"/>
            </a:xfrm>
            <a:prstGeom prst="rect">
              <a:avLst/>
            </a:prstGeom>
            <a:solidFill>
              <a:srgbClr val="E5187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2" name="Google Shape;202;p30"/>
            <p:cNvSpPr/>
            <p:nvPr/>
          </p:nvSpPr>
          <p:spPr>
            <a:xfrm>
              <a:off x="6193700" y="2110000"/>
              <a:ext cx="94200" cy="94200"/>
            </a:xfrm>
            <a:prstGeom prst="rect">
              <a:avLst/>
            </a:prstGeom>
            <a:solidFill>
              <a:srgbClr val="F8B20E"/>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3" name="Google Shape;203;p30"/>
            <p:cNvSpPr/>
            <p:nvPr/>
          </p:nvSpPr>
          <p:spPr>
            <a:xfrm>
              <a:off x="6193700" y="2232025"/>
              <a:ext cx="94200" cy="94200"/>
            </a:xfrm>
            <a:prstGeom prst="rect">
              <a:avLst/>
            </a:prstGeom>
            <a:solidFill>
              <a:srgbClr val="8E489B"/>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grpSp>
      <p:sp>
        <p:nvSpPr>
          <p:cNvPr id="204" name="Google Shape;204;p30"/>
          <p:cNvSpPr txBox="1">
            <a:spLocks noGrp="1"/>
          </p:cNvSpPr>
          <p:nvPr>
            <p:ph type="subTitle" idx="4294967295"/>
          </p:nvPr>
        </p:nvSpPr>
        <p:spPr>
          <a:xfrm>
            <a:off x="881409" y="6349264"/>
            <a:ext cx="4830800" cy="143600"/>
          </a:xfrm>
          <a:prstGeom prst="rect">
            <a:avLst/>
          </a:prstGeom>
        </p:spPr>
        <p:txBody>
          <a:bodyPr spcFirstLastPara="1" wrap="square" lIns="0" tIns="0" rIns="0" bIns="0" anchor="t" anchorCtr="0">
            <a:noAutofit/>
          </a:bodyPr>
          <a:lstStyle/>
          <a:p>
            <a:pPr marL="0" indent="0">
              <a:buNone/>
            </a:pPr>
            <a:r>
              <a:rPr lang="en-GB">
                <a:solidFill>
                  <a:schemeClr val="dk2"/>
                </a:solidFill>
              </a:rPr>
              <a:t>AGLDWG Linked Data IRI service</a:t>
            </a:r>
            <a:endParaRPr>
              <a:solidFill>
                <a:schemeClr val="dk2"/>
              </a:solidFill>
            </a:endParaRPr>
          </a:p>
          <a:p>
            <a:pPr marL="0" indent="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pPr marL="0" indent="0">
              <a:buNone/>
            </a:pPr>
            <a:r>
              <a:rPr lang="en-AU" sz="4400" dirty="0">
                <a:solidFill>
                  <a:srgbClr val="851902"/>
                </a:solidFill>
              </a:rPr>
              <a:t>Qld’s Address Linked Data conversion</a:t>
            </a:r>
            <a:br>
              <a:rPr lang="en-AU" dirty="0">
                <a:solidFill>
                  <a:srgbClr val="851902"/>
                </a:solidFill>
              </a:rPr>
            </a:br>
            <a:r>
              <a:rPr lang="en-AU" sz="2800" dirty="0">
                <a:solidFill>
                  <a:srgbClr val="851902"/>
                </a:solidFill>
              </a:rPr>
              <a:t>Edmond Chuk (</a:t>
            </a:r>
            <a:r>
              <a:rPr lang="en-AU" sz="2800" dirty="0" err="1">
                <a:solidFill>
                  <a:srgbClr val="851902"/>
                </a:solidFill>
              </a:rPr>
              <a:t>KurrawongAI</a:t>
            </a:r>
            <a:r>
              <a:rPr lang="en-AU" sz="2800" dirty="0">
                <a:solidFill>
                  <a:srgbClr val="851902"/>
                </a:solidFill>
              </a:rPr>
              <a:t>, working for the Qld Dept of Resources)</a:t>
            </a: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985071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p:txBody>
      </p:sp>
      <p:sp>
        <p:nvSpPr>
          <p:cNvPr id="210" name="Google Shape;210;p31"/>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The AGLDWG’s Linked Data IRI service (1)</a:t>
            </a:r>
            <a:endParaRPr sz="3200" b="0"/>
          </a:p>
        </p:txBody>
      </p:sp>
      <p:sp>
        <p:nvSpPr>
          <p:cNvPr id="211" name="Google Shape;211;p31"/>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0" indent="0">
              <a:buNone/>
            </a:pPr>
            <a:r>
              <a:rPr lang="en-GB" sz="2667"/>
              <a:t>Operating the existing infrastructure</a:t>
            </a:r>
            <a:endParaRPr sz="2667" b="0"/>
          </a:p>
          <a:p>
            <a:pPr marL="609585" indent="-457189">
              <a:spcBef>
                <a:spcPts val="800"/>
              </a:spcBef>
            </a:pPr>
            <a:r>
              <a:rPr lang="en-GB" b="0"/>
              <a:t>ARDC Services team now monitor the Registry (a.k.a. Catalogue) for new users and IRI requests</a:t>
            </a:r>
            <a:endParaRPr b="0"/>
          </a:p>
          <a:p>
            <a:pPr marL="609585" indent="-457189">
              <a:spcBef>
                <a:spcPts val="400"/>
              </a:spcBef>
            </a:pPr>
            <a:r>
              <a:rPr lang="en-GB" b="0"/>
              <a:t>Settings and processes being progressively applied to Rewriter GitHub repository to implement a staging process</a:t>
            </a:r>
            <a:endParaRPr b="0"/>
          </a:p>
          <a:p>
            <a:pPr marL="609585" indent="-457189">
              <a:spcBef>
                <a:spcPts val="400"/>
              </a:spcBef>
            </a:pPr>
            <a:r>
              <a:rPr lang="en-GB" b="0"/>
              <a:t>Revived the Rewriter test suite, and synchronized hundreds of test cases with the existing rewrite rules</a:t>
            </a:r>
            <a:endParaRPr b="0"/>
          </a:p>
          <a:p>
            <a:pPr marL="609585" indent="-457189">
              <a:spcBef>
                <a:spcPts val="400"/>
              </a:spcBef>
            </a:pPr>
            <a:r>
              <a:rPr lang="en-GB" b="0"/>
              <a:t>Rewriter test suite automation integrated with GitHub, including ticks/crosses and links to test results (see, e.g., </a:t>
            </a:r>
            <a:r>
              <a:rPr lang="en-GB" sz="2133" b="0" u="sng">
                <a:solidFill>
                  <a:schemeClr val="hlink"/>
                </a:solidFill>
                <a:hlinkClick r:id="rId3"/>
              </a:rPr>
              <a:t>https://github.com/AGLDWG/pid-proxy/commits/staging</a:t>
            </a:r>
            <a:r>
              <a:rPr lang="en-GB" b="0"/>
              <a:t>)</a:t>
            </a:r>
            <a:endParaRPr b="0"/>
          </a:p>
          <a:p>
            <a:pPr marL="609585" indent="-457189">
              <a:spcBef>
                <a:spcPts val="400"/>
              </a:spcBef>
              <a:spcAft>
                <a:spcPts val="400"/>
              </a:spcAft>
            </a:pPr>
            <a:r>
              <a:rPr lang="en-GB" b="0"/>
              <a:t>Coming soon: automated deployment of rewrite rules to production</a:t>
            </a:r>
            <a:endParaRPr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a:p>
            <a:pPr marL="0" indent="0"/>
            <a:endParaRPr>
              <a:solidFill>
                <a:schemeClr val="dk2"/>
              </a:solidFill>
            </a:endParaRPr>
          </a:p>
        </p:txBody>
      </p:sp>
      <p:sp>
        <p:nvSpPr>
          <p:cNvPr id="217" name="Google Shape;217;p32"/>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The AGLDWG’s Linked Data IRI service (2)</a:t>
            </a:r>
            <a:endParaRPr sz="3200" b="0"/>
          </a:p>
        </p:txBody>
      </p:sp>
      <p:sp>
        <p:nvSpPr>
          <p:cNvPr id="218" name="Google Shape;218;p32"/>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0" indent="0">
              <a:buNone/>
            </a:pPr>
            <a:r>
              <a:rPr lang="en-GB" sz="2667"/>
              <a:t>Developing new infrastructure</a:t>
            </a:r>
            <a:endParaRPr sz="2667" b="0"/>
          </a:p>
          <a:p>
            <a:pPr marL="609585" indent="-457189">
              <a:spcBef>
                <a:spcPts val="800"/>
              </a:spcBef>
            </a:pPr>
            <a:r>
              <a:rPr lang="en-GB" b="0"/>
              <a:t>Coming soon: new WG mailing list (replacing CSIRO Mailman) and co-chairs address</a:t>
            </a:r>
            <a:endParaRPr b="0"/>
          </a:p>
          <a:p>
            <a:pPr marL="609585" indent="-457189">
              <a:spcBef>
                <a:spcPts val="400"/>
              </a:spcBef>
            </a:pPr>
            <a:r>
              <a:rPr lang="en-GB" b="0"/>
              <a:t>Registry: preparing for migration to Drupal 10 (and 11) </a:t>
            </a:r>
            <a:endParaRPr b="0"/>
          </a:p>
          <a:p>
            <a:pPr marL="609585" indent="-457189">
              <a:spcBef>
                <a:spcPts val="400"/>
              </a:spcBef>
              <a:spcAft>
                <a:spcPts val="400"/>
              </a:spcAft>
            </a:pPr>
            <a:r>
              <a:rPr lang="en-GB" b="0"/>
              <a:t>New server infrastructure: working with our local provider on some final (?) network setup, and developing automation of the server provisioning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2890"/>
            <a:ext cx="10515600" cy="4894073"/>
          </a:xfrm>
        </p:spPr>
        <p:txBody>
          <a:bodyPr/>
          <a:lstStyle/>
          <a:p>
            <a:pPr marL="0" indent="0">
              <a:buNone/>
            </a:pPr>
            <a:r>
              <a:rPr lang="en-AU" dirty="0">
                <a:solidFill>
                  <a:srgbClr val="851902"/>
                </a:solidFill>
              </a:rPr>
              <a:t>Linked Data for Digital Humanities</a:t>
            </a:r>
            <a:br>
              <a:rPr lang="en-AU" dirty="0">
                <a:solidFill>
                  <a:srgbClr val="851902"/>
                </a:solidFill>
              </a:rPr>
            </a:br>
            <a:r>
              <a:rPr lang="en-AU" sz="2000" dirty="0" err="1">
                <a:solidFill>
                  <a:srgbClr val="851902"/>
                </a:solidFill>
              </a:rPr>
              <a:t>Terhi</a:t>
            </a:r>
            <a:r>
              <a:rPr lang="en-AU" sz="2000" dirty="0">
                <a:solidFill>
                  <a:srgbClr val="851902"/>
                </a:solidFill>
              </a:rPr>
              <a:t> </a:t>
            </a:r>
            <a:r>
              <a:rPr lang="en-AU" sz="2000" dirty="0" err="1">
                <a:solidFill>
                  <a:srgbClr val="851902"/>
                </a:solidFill>
              </a:rPr>
              <a:t>Numikko</a:t>
            </a:r>
            <a:r>
              <a:rPr lang="en-AU" sz="2000" dirty="0">
                <a:solidFill>
                  <a:srgbClr val="851902"/>
                </a:solidFill>
              </a:rPr>
              <a:t>-Fuller </a:t>
            </a:r>
            <a:r>
              <a:rPr lang="en-AU" sz="1200" dirty="0">
                <a:solidFill>
                  <a:srgbClr val="851902"/>
                </a:solidFill>
              </a:rPr>
              <a:t>(</a:t>
            </a:r>
            <a:r>
              <a:rPr lang="en-AU" sz="1200" u="sng" kern="0" dirty="0">
                <a:solidFill>
                  <a:srgbClr val="0000FF"/>
                </a:solidFill>
                <a:effectLst/>
                <a:latin typeface="Calibri" panose="020F0502020204030204" pitchFamily="34" charset="0"/>
                <a:ea typeface="Times New Roman" panose="02020603050405020304" pitchFamily="18" charset="0"/>
                <a:hlinkClick r:id="rId3"/>
              </a:rPr>
              <a:t>https://orcid.org/0000-0002-0688-3006</a:t>
            </a:r>
            <a:r>
              <a:rPr lang="en-AU" sz="1200" dirty="0">
                <a:solidFill>
                  <a:srgbClr val="851902"/>
                </a:solidFill>
              </a:rPr>
              <a:t>)</a:t>
            </a:r>
          </a:p>
          <a:p>
            <a:pPr marL="0" indent="0">
              <a:buNone/>
            </a:pPr>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
        <p:nvSpPr>
          <p:cNvPr id="7" name="TextBox 6">
            <a:extLst>
              <a:ext uri="{FF2B5EF4-FFF2-40B4-BE49-F238E27FC236}">
                <a16:creationId xmlns:a16="http://schemas.microsoft.com/office/drawing/2014/main" id="{12E17DFA-3957-91B0-1096-1982A73B4D7E}"/>
              </a:ext>
            </a:extLst>
          </p:cNvPr>
          <p:cNvSpPr txBox="1"/>
          <p:nvPr/>
        </p:nvSpPr>
        <p:spPr>
          <a:xfrm>
            <a:off x="3438524" y="3031695"/>
            <a:ext cx="7915275" cy="2308324"/>
          </a:xfrm>
          <a:prstGeom prst="rect">
            <a:avLst/>
          </a:prstGeom>
          <a:noFill/>
        </p:spPr>
        <p:txBody>
          <a:bodyPr wrap="square" rtlCol="0">
            <a:spAutoFit/>
          </a:bodyPr>
          <a:lstStyle/>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provides insights into how digital technologies can enrich and diversify humanities scholarship and make it pioneering in the digital age.</a:t>
            </a:r>
          </a:p>
          <a:p>
            <a:endParaRPr lang="en-AU" dirty="0">
              <a:effectLst/>
              <a:latin typeface="Calibri" panose="020F0502020204030204" pitchFamily="34" charset="0"/>
              <a:ea typeface="Calibri" panose="020F0502020204030204" pitchFamily="34" charset="0"/>
              <a:cs typeface="Times New Roman" panose="02020603050405020304" pitchFamily="18" charset="0"/>
            </a:endParaRPr>
          </a:p>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discusses technological issues in the context of Humanities scholarship, bridging disciplines and enabling informed conversations across disciplinary boundaries. It will be of interest to humanities scholars, computer and data scientists, and library and information scientists.</a:t>
            </a:r>
            <a:endParaRPr lang="en-AU" dirty="0"/>
          </a:p>
        </p:txBody>
      </p:sp>
      <p:pic>
        <p:nvPicPr>
          <p:cNvPr id="8" name="Picture 7">
            <a:extLst>
              <a:ext uri="{FF2B5EF4-FFF2-40B4-BE49-F238E27FC236}">
                <a16:creationId xmlns:a16="http://schemas.microsoft.com/office/drawing/2014/main" id="{3851F974-1C2F-281D-C3BB-3E39C0707C1F}"/>
              </a:ext>
            </a:extLst>
          </p:cNvPr>
          <p:cNvPicPr>
            <a:picLocks noChangeAspect="1"/>
          </p:cNvPicPr>
          <p:nvPr/>
        </p:nvPicPr>
        <p:blipFill>
          <a:blip r:embed="rId5"/>
          <a:stretch>
            <a:fillRect/>
          </a:stretch>
        </p:blipFill>
        <p:spPr>
          <a:xfrm>
            <a:off x="838200" y="2194751"/>
            <a:ext cx="2600325" cy="3982212"/>
          </a:xfrm>
          <a:prstGeom prst="rect">
            <a:avLst/>
          </a:prstGeom>
        </p:spPr>
      </p:pic>
    </p:spTree>
    <p:extLst>
      <p:ext uri="{BB962C8B-B14F-4D97-AF65-F5344CB8AC3E}">
        <p14:creationId xmlns:p14="http://schemas.microsoft.com/office/powerpoint/2010/main" val="356742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953942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DC PRESENTATION SLIDES">
  <a:themeElements>
    <a:clrScheme name="Simple Light">
      <a:dk1>
        <a:srgbClr val="414141"/>
      </a:dk1>
      <a:lt1>
        <a:srgbClr val="FFFFFF"/>
      </a:lt1>
      <a:dk2>
        <a:srgbClr val="9A9B9F"/>
      </a:dk2>
      <a:lt2>
        <a:srgbClr val="F3F3F3"/>
      </a:lt2>
      <a:accent1>
        <a:srgbClr val="00B0D5"/>
      </a:accent1>
      <a:accent2>
        <a:srgbClr val="E51875"/>
      </a:accent2>
      <a:accent3>
        <a:srgbClr val="F8B20E"/>
      </a:accent3>
      <a:accent4>
        <a:srgbClr val="8E489B"/>
      </a:accent4>
      <a:accent5>
        <a:srgbClr val="FFFFFF"/>
      </a:accent5>
      <a:accent6>
        <a:srgbClr val="FFFFFF"/>
      </a:accent6>
      <a:hlink>
        <a:srgbClr val="1054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2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TotalTime>
  <Words>3499</Words>
  <Application>Microsoft Macintosh PowerPoint</Application>
  <PresentationFormat>Widescreen</PresentationFormat>
  <Paragraphs>419</Paragraphs>
  <Slides>40</Slides>
  <Notes>40</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40</vt:i4>
      </vt:variant>
    </vt:vector>
  </HeadingPairs>
  <TitlesOfParts>
    <vt:vector size="63" baseType="lpstr">
      <vt:lpstr>Abadi</vt:lpstr>
      <vt:lpstr>Arial</vt:lpstr>
      <vt:lpstr>Calibri</vt:lpstr>
      <vt:lpstr>Calibri Light</vt:lpstr>
      <vt:lpstr>Consolas</vt:lpstr>
      <vt:lpstr>Courier New</vt:lpstr>
      <vt:lpstr>Georgia</vt:lpstr>
      <vt:lpstr>Poppins Medium</vt:lpstr>
      <vt:lpstr>Poppins SemiBold</vt:lpstr>
      <vt:lpstr>Sofia Pro</vt:lpstr>
      <vt:lpstr>Sofia Pro Extra Light</vt:lpstr>
      <vt:lpstr>Sofia Pro Light</vt:lpstr>
      <vt:lpstr>Söhne</vt:lpstr>
      <vt:lpstr>Symbol</vt:lpstr>
      <vt:lpstr>Tahoma</vt:lpstr>
      <vt:lpstr>Times New Roman</vt:lpstr>
      <vt:lpstr>Wingdings</vt:lpstr>
      <vt:lpstr>Office Theme</vt:lpstr>
      <vt:lpstr>ARDC PRESENTATION SLIDES</vt:lpstr>
      <vt:lpstr>1_Office Theme</vt:lpstr>
      <vt:lpstr>2_Office Theme</vt:lpstr>
      <vt:lpstr>ANUPowerpointTemplate2010</vt:lpstr>
      <vt:lpstr>Custom Design</vt:lpstr>
      <vt:lpstr>Australian Government  Linked Data Working Group 2023 Linked Data Showcase</vt:lpstr>
      <vt:lpstr>Australian Government Linked Data Working Group 2023 Linked Data Showcase</vt:lpstr>
      <vt:lpstr>Australian Government Linked Data Working Group 2023 Linked Data Showcase cont.</vt:lpstr>
      <vt:lpstr>ARDC report for AGLDWG 2023 AGM   Richard Walker</vt:lpstr>
      <vt:lpstr>The AGLDWG’s Linked Data IRI service (1)</vt:lpstr>
      <vt:lpstr>The AGLDWG’s Linked Data IRI service (2)</vt:lpstr>
      <vt:lpstr>PowerPoint Presentation</vt:lpstr>
      <vt:lpstr>Australian Government Linked Data Working Group 2023 Linked Data Showcase</vt:lpstr>
      <vt:lpstr>Australian Government Linked Data Working Group 2023 Linked Data Showcase</vt:lpstr>
      <vt:lpstr>Engineering on decentralized data using Personal Online Datastores</vt:lpstr>
      <vt:lpstr>Solid PODs</vt:lpstr>
      <vt:lpstr>PowerPoint Presentation</vt:lpstr>
      <vt:lpstr>PowerPoint Presentation</vt:lpstr>
      <vt:lpstr>Australian Government Linked Data Working Group 2023 Linked Data Showcase</vt:lpstr>
      <vt:lpstr>Towards an Automated Knowledge Graph Construction Pipeline —  KGCP, DDM, PARSE, ASKG, KG-LLM</vt:lpstr>
      <vt:lpstr>Outline</vt:lpstr>
      <vt:lpstr>PowerPoint Presentation</vt:lpstr>
      <vt:lpstr>PowerPoint Presentation</vt:lpstr>
      <vt:lpstr>Resource: https://w3id.org/kgcp/</vt:lpstr>
      <vt:lpstr>   Paper: http://ceur-ws.org/Vol-2980/ Resource: https://w3id.org/kgcp/mel-tnnt</vt:lpstr>
      <vt:lpstr>   Paper: https://dl.acm.org/doi/10.1145/3460210.3493550 Resource: https://w3id.org/kgcp/mel-tnnt</vt:lpstr>
      <vt:lpstr>TNNT: Core Features</vt:lpstr>
      <vt:lpstr>MEL+TNNT: Example</vt:lpstr>
      <vt:lpstr>   Paper: http://ceur-ws.org/Vol-2721/ Resource: https://w3id.org/kgcp/</vt:lpstr>
      <vt:lpstr>PowerPoint Presentation</vt:lpstr>
      <vt:lpstr>DDM Introduction</vt:lpstr>
      <vt:lpstr>DDM Pipeline</vt:lpstr>
      <vt:lpstr>DDM Example</vt:lpstr>
      <vt:lpstr>   Paper: Accepted ISWC 2023 P&amp;D Track Resource: https://w3id.org/kgcp/PARSE</vt:lpstr>
      <vt:lpstr>Aim of PARSE</vt:lpstr>
      <vt:lpstr>PARSE Pipeline</vt:lpstr>
      <vt:lpstr>Result of PARSE </vt:lpstr>
      <vt:lpstr>PowerPoint Presentation</vt:lpstr>
      <vt:lpstr>ASKG Ontology Design</vt:lpstr>
      <vt:lpstr>PowerPoint Presentation</vt:lpstr>
      <vt:lpstr>PowerPoint Presentation</vt:lpstr>
      <vt:lpstr>PowerPoint Presentation</vt:lpstr>
      <vt:lpstr>Triple Mapping Process (TMP)</vt:lpstr>
      <vt:lpstr>The Indigenous Data Network by Jamie Feiss, University of Melbourne</vt:lpstr>
      <vt:lpstr>Australian Government Linked Data Working Group 2023 Linked Data Showcase</vt:lpstr>
    </vt:vector>
  </TitlesOfParts>
  <Company>Department of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Government  Linked Data Working Group 2023 Linked Data Showcase</dc:title>
  <dc:creator>Machin, John</dc:creator>
  <cp:keywords>[SEC=OFFICIAL]</cp:keywords>
  <cp:lastModifiedBy>CAR, Nick</cp:lastModifiedBy>
  <cp:revision>4</cp:revision>
  <dcterms:created xsi:type="dcterms:W3CDTF">2023-09-07T22:23:14Z</dcterms:created>
  <dcterms:modified xsi:type="dcterms:W3CDTF">2023-09-12T11:17:46Z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M_ProtectiveMarkingValue_Header">
    <vt:lpwstr>OFFICIAL</vt:lpwstr>
  </property>
  <property fmtid="{D5CDD505-2E9C-101B-9397-08002B2CF9AE}" pid="3" name="PM_OriginationTimeStamp">
    <vt:lpwstr>2023-09-08T00:20:17Z</vt:lpwstr>
  </property>
  <property fmtid="{D5CDD505-2E9C-101B-9397-08002B2CF9AE}" pid="4" name="PM_Originating_FileId">
    <vt:lpwstr>5C6262DEBC2141C0824F60EA9ED74796</vt:lpwstr>
  </property>
  <property fmtid="{D5CDD505-2E9C-101B-9397-08002B2CF9AE}" pid="5" name="PM_ProtectiveMarkingValue_Footer">
    <vt:lpwstr>OFFICIAL</vt:lpwstr>
  </property>
  <property fmtid="{D5CDD505-2E9C-101B-9397-08002B2CF9AE}" pid="6" name="PM_Namespace">
    <vt:lpwstr>gov.au</vt:lpwstr>
  </property>
  <property fmtid="{D5CDD505-2E9C-101B-9397-08002B2CF9AE}" pid="7" name="PM_Caveats_Count">
    <vt:lpwstr>0</vt:lpwstr>
  </property>
  <property fmtid="{D5CDD505-2E9C-101B-9397-08002B2CF9AE}" pid="8" name="PM_Version">
    <vt:lpwstr>2018.4</vt:lpwstr>
  </property>
  <property fmtid="{D5CDD505-2E9C-101B-9397-08002B2CF9AE}" pid="9" name="PM_Note">
    <vt:lpwstr/>
  </property>
  <property fmtid="{D5CDD505-2E9C-101B-9397-08002B2CF9AE}" pid="10" name="PMHMAC">
    <vt:lpwstr>v=2022.1;a=SHA256;h=EC0164CA05FEAF0AF86EFC575DE3642C07B11EE92ADF94ECAEBF58401F6F1451</vt:lpwstr>
  </property>
  <property fmtid="{D5CDD505-2E9C-101B-9397-08002B2CF9AE}" pid="11" name="PM_Qualifier">
    <vt:lpwstr/>
  </property>
  <property fmtid="{D5CDD505-2E9C-101B-9397-08002B2CF9AE}" pid="12" name="PM_SecurityClassification">
    <vt:lpwstr>OFFICIAL</vt:lpwstr>
  </property>
  <property fmtid="{D5CDD505-2E9C-101B-9397-08002B2CF9AE}" pid="13" name="PM_Markers">
    <vt:lpwstr/>
  </property>
  <property fmtid="{D5CDD505-2E9C-101B-9397-08002B2CF9AE}" pid="14" name="MSIP_Label_87d6481e-ccdd-4ab6-8b26-05a0df5699e7_Name">
    <vt:lpwstr>OFFICIAL</vt:lpwstr>
  </property>
  <property fmtid="{D5CDD505-2E9C-101B-9397-08002B2CF9AE}" pid="15" name="MSIP_Label_87d6481e-ccdd-4ab6-8b26-05a0df5699e7_SiteId">
    <vt:lpwstr>08954cee-4782-4ff6-9ad5-1997dccef4b0</vt:lpwstr>
  </property>
  <property fmtid="{D5CDD505-2E9C-101B-9397-08002B2CF9AE}" pid="16" name="MSIP_Label_87d6481e-ccdd-4ab6-8b26-05a0df5699e7_Enabled">
    <vt:lpwstr>true</vt:lpwstr>
  </property>
  <property fmtid="{D5CDD505-2E9C-101B-9397-08002B2CF9AE}" pid="17" name="PM_OriginatorUserAccountName_SHA256">
    <vt:lpwstr>EB239823FCBC41782D0D109528AEDDD7199FE82636BCFE46298B7608846563A7</vt:lpwstr>
  </property>
  <property fmtid="{D5CDD505-2E9C-101B-9397-08002B2CF9AE}" pid="18" name="MSIP_Label_87d6481e-ccdd-4ab6-8b26-05a0df5699e7_SetDate">
    <vt:lpwstr>2023-09-08T00:20:17Z</vt:lpwstr>
  </property>
  <property fmtid="{D5CDD505-2E9C-101B-9397-08002B2CF9AE}" pid="19" name="MSIP_Label_87d6481e-ccdd-4ab6-8b26-05a0df5699e7_Method">
    <vt:lpwstr>Privileged</vt:lpwstr>
  </property>
  <property fmtid="{D5CDD505-2E9C-101B-9397-08002B2CF9AE}" pid="20" name="MSIP_Label_87d6481e-ccdd-4ab6-8b26-05a0df5699e7_ContentBits">
    <vt:lpwstr>0</vt:lpwstr>
  </property>
  <property fmtid="{D5CDD505-2E9C-101B-9397-08002B2CF9AE}" pid="21" name="MSIP_Label_87d6481e-ccdd-4ab6-8b26-05a0df5699e7_ActionId">
    <vt:lpwstr>51f5f7ab611a4aafa0464753e8038799</vt:lpwstr>
  </property>
  <property fmtid="{D5CDD505-2E9C-101B-9397-08002B2CF9AE}" pid="22" name="PM_InsertionValue">
    <vt:lpwstr>OFFICIAL</vt:lpwstr>
  </property>
  <property fmtid="{D5CDD505-2E9C-101B-9397-08002B2CF9AE}" pid="23" name="PM_Originator_Hash_SHA1">
    <vt:lpwstr>E791A15C6065E341379A2DBF54DE554AB1F7DF5A</vt:lpwstr>
  </property>
  <property fmtid="{D5CDD505-2E9C-101B-9397-08002B2CF9AE}" pid="24" name="PM_DisplayValueSecClassificationWithQualifier">
    <vt:lpwstr>OFFICIAL</vt:lpwstr>
  </property>
  <property fmtid="{D5CDD505-2E9C-101B-9397-08002B2CF9AE}" pid="25" name="PM_ProtectiveMarkingImage_Header">
    <vt:lpwstr>C:\Program Files\Common Files\janusNET Shared\janusSEAL\Images\DocumentSlashBlue.png</vt:lpwstr>
  </property>
  <property fmtid="{D5CDD505-2E9C-101B-9397-08002B2CF9AE}" pid="26" name="PM_ProtectiveMarkingImage_Footer">
    <vt:lpwstr>C:\Program Files\Common Files\janusNET Shared\janusSEAL\Images\DocumentSlashBlue.png</vt:lpwstr>
  </property>
  <property fmtid="{D5CDD505-2E9C-101B-9397-08002B2CF9AE}" pid="27" name="PM_Display">
    <vt:lpwstr>OFFICIAL</vt:lpwstr>
  </property>
  <property fmtid="{D5CDD505-2E9C-101B-9397-08002B2CF9AE}" pid="28" name="PM_OriginatorDomainName_SHA256">
    <vt:lpwstr>325440F6CA31C4C3BCE4433552DC42928CAAD3E2731ABE35FDE729ECEB763AF0</vt:lpwstr>
  </property>
  <property fmtid="{D5CDD505-2E9C-101B-9397-08002B2CF9AE}" pid="29" name="PMUuid">
    <vt:lpwstr>v=2022.2;d=gov.au;g=46DD6D7C-8107-577B-BC6E-F348953B2E44</vt:lpwstr>
  </property>
  <property fmtid="{D5CDD505-2E9C-101B-9397-08002B2CF9AE}" pid="30" name="PM_Hash_Version">
    <vt:lpwstr>2022.1</vt:lpwstr>
  </property>
  <property fmtid="{D5CDD505-2E9C-101B-9397-08002B2CF9AE}" pid="31" name="PM_Hash_Salt_Prev">
    <vt:lpwstr>3122C4ADCB6BF6C59FDB206BF618E3FB</vt:lpwstr>
  </property>
  <property fmtid="{D5CDD505-2E9C-101B-9397-08002B2CF9AE}" pid="32" name="PM_Hash_Salt">
    <vt:lpwstr>BCD1739954C6260F7F576F962982CDC0</vt:lpwstr>
  </property>
  <property fmtid="{D5CDD505-2E9C-101B-9397-08002B2CF9AE}" pid="33" name="PM_Hash_SHA1">
    <vt:lpwstr>50D8D95686B436FCBF64DC403E843FC4E8119AF4</vt:lpwstr>
  </property>
  <property fmtid="{D5CDD505-2E9C-101B-9397-08002B2CF9AE}" pid="34" name="PM_PrintOutPlacement_PPT">
    <vt:lpwstr/>
  </property>
</Properties>
</file>